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9" r:id="rId2"/>
    <p:sldId id="340" r:id="rId3"/>
    <p:sldId id="348" r:id="rId4"/>
    <p:sldId id="353" r:id="rId5"/>
    <p:sldId id="351" r:id="rId6"/>
    <p:sldId id="352" r:id="rId7"/>
    <p:sldId id="337" r:id="rId8"/>
    <p:sldId id="343" r:id="rId9"/>
    <p:sldId id="319" r:id="rId10"/>
    <p:sldId id="320" r:id="rId11"/>
    <p:sldId id="321" r:id="rId12"/>
    <p:sldId id="323" r:id="rId13"/>
    <p:sldId id="324" r:id="rId14"/>
    <p:sldId id="325" r:id="rId15"/>
    <p:sldId id="354" r:id="rId16"/>
    <p:sldId id="355" r:id="rId17"/>
    <p:sldId id="356" r:id="rId18"/>
    <p:sldId id="357" r:id="rId19"/>
    <p:sldId id="358" r:id="rId20"/>
    <p:sldId id="335" r:id="rId21"/>
    <p:sldId id="349" r:id="rId22"/>
    <p:sldId id="350" r:id="rId23"/>
  </p:sldIdLst>
  <p:sldSz cx="9144000" cy="6858000" type="screen4x3"/>
  <p:notesSz cx="6797675" cy="985678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FAF"/>
    <a:srgbClr val="DD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0796" autoAdjust="0"/>
  </p:normalViewPr>
  <p:slideViewPr>
    <p:cSldViewPr>
      <p:cViewPr varScale="1">
        <p:scale>
          <a:sx n="55" d="100"/>
          <a:sy n="55" d="100"/>
        </p:scale>
        <p:origin x="920" y="48"/>
      </p:cViewPr>
      <p:guideLst>
        <p:guide orient="horz" pos="2160"/>
        <p:guide pos="2880"/>
      </p:guideLst>
    </p:cSldViewPr>
  </p:slideViewPr>
  <p:outlineViewPr>
    <p:cViewPr>
      <p:scale>
        <a:sx n="33" d="100"/>
        <a:sy n="33" d="100"/>
      </p:scale>
      <p:origin x="0" y="892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945659" cy="492839"/>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50444" y="1"/>
            <a:ext cx="2945659" cy="492839"/>
          </a:xfrm>
          <a:prstGeom prst="rect">
            <a:avLst/>
          </a:prstGeom>
        </p:spPr>
        <p:txBody>
          <a:bodyPr vert="horz" lIns="91440" tIns="45720" rIns="91440" bIns="45720" rtlCol="0"/>
          <a:lstStyle>
            <a:lvl1pPr algn="r">
              <a:defRPr sz="1200"/>
            </a:lvl1pPr>
          </a:lstStyle>
          <a:p>
            <a:fld id="{63BC80F0-9B69-4FA9-B30A-804BCC5A58A8}" type="datetimeFigureOut">
              <a:rPr lang="da-DK" smtClean="0"/>
              <a:t>23-11-2017</a:t>
            </a:fld>
            <a:endParaRPr lang="da-DK" dirty="0"/>
          </a:p>
        </p:txBody>
      </p:sp>
      <p:sp>
        <p:nvSpPr>
          <p:cNvPr id="4" name="Pladsholder til sidefod 3"/>
          <p:cNvSpPr>
            <a:spLocks noGrp="1"/>
          </p:cNvSpPr>
          <p:nvPr>
            <p:ph type="ftr" sz="quarter" idx="2"/>
          </p:nvPr>
        </p:nvSpPr>
        <p:spPr>
          <a:xfrm>
            <a:off x="1" y="9362239"/>
            <a:ext cx="2945659" cy="492839"/>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50444" y="9362239"/>
            <a:ext cx="2945659" cy="492839"/>
          </a:xfrm>
          <a:prstGeom prst="rect">
            <a:avLst/>
          </a:prstGeom>
        </p:spPr>
        <p:txBody>
          <a:bodyPr vert="horz" lIns="91440" tIns="45720" rIns="91440" bIns="45720" rtlCol="0" anchor="b"/>
          <a:lstStyle>
            <a:lvl1pPr algn="r">
              <a:defRPr sz="1200"/>
            </a:lvl1pPr>
          </a:lstStyle>
          <a:p>
            <a:fld id="{21441761-CF6C-4241-B005-EA10D750606A}" type="slidenum">
              <a:rPr lang="da-DK" smtClean="0"/>
              <a:t>‹nr.›</a:t>
            </a:fld>
            <a:endParaRPr lang="da-DK" dirty="0"/>
          </a:p>
        </p:txBody>
      </p:sp>
    </p:spTree>
    <p:extLst>
      <p:ext uri="{BB962C8B-B14F-4D97-AF65-F5344CB8AC3E}">
        <p14:creationId xmlns:p14="http://schemas.microsoft.com/office/powerpoint/2010/main" val="3024577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0"/>
            <a:ext cx="2946145" cy="493392"/>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49911" y="0"/>
            <a:ext cx="2946144" cy="493392"/>
          </a:xfrm>
          <a:prstGeom prst="rect">
            <a:avLst/>
          </a:prstGeom>
        </p:spPr>
        <p:txBody>
          <a:bodyPr vert="horz" lIns="91440" tIns="45720" rIns="91440" bIns="45720" rtlCol="0"/>
          <a:lstStyle>
            <a:lvl1pPr algn="r">
              <a:defRPr sz="1200"/>
            </a:lvl1pPr>
          </a:lstStyle>
          <a:p>
            <a:fld id="{6A9740BB-B1F8-4547-B723-7BBDD0E9E8CD}" type="datetimeFigureOut">
              <a:rPr lang="da-DK" smtClean="0"/>
              <a:t>23-11-2017</a:t>
            </a:fld>
            <a:endParaRPr lang="da-DK" dirty="0"/>
          </a:p>
        </p:txBody>
      </p:sp>
      <p:sp>
        <p:nvSpPr>
          <p:cNvPr id="4" name="Pladsholder til slidebillede 3"/>
          <p:cNvSpPr>
            <a:spLocks noGrp="1" noRot="1" noChangeAspect="1"/>
          </p:cNvSpPr>
          <p:nvPr>
            <p:ph type="sldImg" idx="2"/>
          </p:nvPr>
        </p:nvSpPr>
        <p:spPr>
          <a:xfrm>
            <a:off x="1181100" y="1231900"/>
            <a:ext cx="4435475" cy="33274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0254" y="4743177"/>
            <a:ext cx="5437168" cy="3880923"/>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2" y="9363396"/>
            <a:ext cx="2946145" cy="493392"/>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49911" y="9363396"/>
            <a:ext cx="2946144" cy="493392"/>
          </a:xfrm>
          <a:prstGeom prst="rect">
            <a:avLst/>
          </a:prstGeom>
        </p:spPr>
        <p:txBody>
          <a:bodyPr vert="horz" lIns="91440" tIns="45720" rIns="91440" bIns="45720" rtlCol="0" anchor="b"/>
          <a:lstStyle>
            <a:lvl1pPr algn="r">
              <a:defRPr sz="1200"/>
            </a:lvl1pPr>
          </a:lstStyle>
          <a:p>
            <a:fld id="{06A0E999-36ED-DA4C-962C-73F27EE027A6}" type="slidenum">
              <a:rPr lang="da-DK" smtClean="0"/>
              <a:t>‹nr.›</a:t>
            </a:fld>
            <a:endParaRPr lang="da-DK" dirty="0"/>
          </a:p>
        </p:txBody>
      </p:sp>
    </p:spTree>
    <p:extLst>
      <p:ext uri="{BB962C8B-B14F-4D97-AF65-F5344CB8AC3E}">
        <p14:creationId xmlns:p14="http://schemas.microsoft.com/office/powerpoint/2010/main" val="1580420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p:txBody>
      </p:sp>
      <p:sp>
        <p:nvSpPr>
          <p:cNvPr id="4" name="Pladsholder til slidenummer 3"/>
          <p:cNvSpPr>
            <a:spLocks noGrp="1"/>
          </p:cNvSpPr>
          <p:nvPr>
            <p:ph type="sldNum" sz="quarter" idx="10"/>
          </p:nvPr>
        </p:nvSpPr>
        <p:spPr/>
        <p:txBody>
          <a:bodyPr/>
          <a:lstStyle/>
          <a:p>
            <a:fld id="{06A0E999-36ED-DA4C-962C-73F27EE027A6}" type="slidenum">
              <a:rPr lang="da-DK" smtClean="0"/>
              <a:t>1</a:t>
            </a:fld>
            <a:endParaRPr lang="da-DK" dirty="0"/>
          </a:p>
        </p:txBody>
      </p:sp>
    </p:spTree>
    <p:extLst>
      <p:ext uri="{BB962C8B-B14F-4D97-AF65-F5344CB8AC3E}">
        <p14:creationId xmlns:p14="http://schemas.microsoft.com/office/powerpoint/2010/main" val="2983996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6A0E999-36ED-DA4C-962C-73F27EE027A6}" type="slidenum">
              <a:rPr lang="da-DK" smtClean="0"/>
              <a:t>10</a:t>
            </a:fld>
            <a:endParaRPr lang="da-DK" dirty="0"/>
          </a:p>
        </p:txBody>
      </p:sp>
    </p:spTree>
    <p:extLst>
      <p:ext uri="{BB962C8B-B14F-4D97-AF65-F5344CB8AC3E}">
        <p14:creationId xmlns:p14="http://schemas.microsoft.com/office/powerpoint/2010/main" val="98055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6A0E999-36ED-DA4C-962C-73F27EE027A6}" type="slidenum">
              <a:rPr lang="da-DK" smtClean="0"/>
              <a:t>11</a:t>
            </a:fld>
            <a:endParaRPr lang="da-DK" dirty="0"/>
          </a:p>
        </p:txBody>
      </p:sp>
    </p:spTree>
    <p:extLst>
      <p:ext uri="{BB962C8B-B14F-4D97-AF65-F5344CB8AC3E}">
        <p14:creationId xmlns:p14="http://schemas.microsoft.com/office/powerpoint/2010/main" val="3649000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6A0E999-36ED-DA4C-962C-73F27EE027A6}" type="slidenum">
              <a:rPr lang="da-DK" smtClean="0"/>
              <a:t>12</a:t>
            </a:fld>
            <a:endParaRPr lang="da-DK" dirty="0"/>
          </a:p>
        </p:txBody>
      </p:sp>
    </p:spTree>
    <p:extLst>
      <p:ext uri="{BB962C8B-B14F-4D97-AF65-F5344CB8AC3E}">
        <p14:creationId xmlns:p14="http://schemas.microsoft.com/office/powerpoint/2010/main" val="2386805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6A0E999-36ED-DA4C-962C-73F27EE027A6}" type="slidenum">
              <a:rPr lang="da-DK" smtClean="0"/>
              <a:t>13</a:t>
            </a:fld>
            <a:endParaRPr lang="da-DK" dirty="0"/>
          </a:p>
        </p:txBody>
      </p:sp>
    </p:spTree>
    <p:extLst>
      <p:ext uri="{BB962C8B-B14F-4D97-AF65-F5344CB8AC3E}">
        <p14:creationId xmlns:p14="http://schemas.microsoft.com/office/powerpoint/2010/main" val="297650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6A0E999-36ED-DA4C-962C-73F27EE027A6}" type="slidenum">
              <a:rPr lang="da-DK" smtClean="0"/>
              <a:t>14</a:t>
            </a:fld>
            <a:endParaRPr lang="da-DK" dirty="0"/>
          </a:p>
        </p:txBody>
      </p:sp>
    </p:spTree>
    <p:extLst>
      <p:ext uri="{BB962C8B-B14F-4D97-AF65-F5344CB8AC3E}">
        <p14:creationId xmlns:p14="http://schemas.microsoft.com/office/powerpoint/2010/main" val="3921880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6A0E999-36ED-DA4C-962C-73F27EE027A6}" type="slidenum">
              <a:rPr lang="da-DK" smtClean="0"/>
              <a:t>15</a:t>
            </a:fld>
            <a:endParaRPr lang="da-DK" dirty="0"/>
          </a:p>
        </p:txBody>
      </p:sp>
    </p:spTree>
    <p:extLst>
      <p:ext uri="{BB962C8B-B14F-4D97-AF65-F5344CB8AC3E}">
        <p14:creationId xmlns:p14="http://schemas.microsoft.com/office/powerpoint/2010/main" val="3505076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6A0E999-36ED-DA4C-962C-73F27EE027A6}" type="slidenum">
              <a:rPr lang="da-DK" smtClean="0"/>
              <a:t>16</a:t>
            </a:fld>
            <a:endParaRPr lang="da-DK" dirty="0"/>
          </a:p>
        </p:txBody>
      </p:sp>
    </p:spTree>
    <p:extLst>
      <p:ext uri="{BB962C8B-B14F-4D97-AF65-F5344CB8AC3E}">
        <p14:creationId xmlns:p14="http://schemas.microsoft.com/office/powerpoint/2010/main" val="2550484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Nyeste viden fra fx skolen eller fra forrige</a:t>
            </a:r>
            <a:r>
              <a:rPr lang="da-DK" baseline="0" dirty="0"/>
              <a:t> praktikker, som kan inspirere</a:t>
            </a:r>
            <a:endParaRPr lang="da-DK" dirty="0"/>
          </a:p>
          <a:p>
            <a:endParaRPr lang="da-DK" dirty="0"/>
          </a:p>
          <a:p>
            <a:r>
              <a:rPr lang="da-DK" dirty="0"/>
              <a:t>Udvikler</a:t>
            </a:r>
            <a:r>
              <a:rPr lang="da-DK" baseline="0" dirty="0"/>
              <a:t> afdelingen ved at være passende forstyrrende/stille spørgsmål som tvinger personalet til at reflektere og argumentere for deres handlinger</a:t>
            </a:r>
          </a:p>
          <a:p>
            <a:endParaRPr lang="da-DK" baseline="0" dirty="0"/>
          </a:p>
          <a:p>
            <a:r>
              <a:rPr lang="da-DK" baseline="0" dirty="0"/>
              <a:t>Skaber dynamik = mulighed for nye relationer mellem kolleger </a:t>
            </a:r>
            <a:endParaRPr lang="da-DK" dirty="0"/>
          </a:p>
        </p:txBody>
      </p:sp>
      <p:sp>
        <p:nvSpPr>
          <p:cNvPr id="4" name="Pladsholder til slidenummer 3"/>
          <p:cNvSpPr>
            <a:spLocks noGrp="1"/>
          </p:cNvSpPr>
          <p:nvPr>
            <p:ph type="sldNum" sz="quarter" idx="10"/>
          </p:nvPr>
        </p:nvSpPr>
        <p:spPr/>
        <p:txBody>
          <a:bodyPr/>
          <a:lstStyle/>
          <a:p>
            <a:fld id="{06A0E999-36ED-DA4C-962C-73F27EE027A6}" type="slidenum">
              <a:rPr lang="da-DK" smtClean="0"/>
              <a:t>18</a:t>
            </a:fld>
            <a:endParaRPr lang="da-DK" dirty="0"/>
          </a:p>
        </p:txBody>
      </p:sp>
    </p:spTree>
    <p:extLst>
      <p:ext uri="{BB962C8B-B14F-4D97-AF65-F5344CB8AC3E}">
        <p14:creationId xmlns:p14="http://schemas.microsoft.com/office/powerpoint/2010/main" val="1311577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6A0E999-36ED-DA4C-962C-73F27EE027A6}" type="slidenum">
              <a:rPr lang="da-DK" smtClean="0"/>
              <a:t>20</a:t>
            </a:fld>
            <a:endParaRPr lang="da-DK" dirty="0"/>
          </a:p>
        </p:txBody>
      </p:sp>
    </p:spTree>
    <p:extLst>
      <p:ext uri="{BB962C8B-B14F-4D97-AF65-F5344CB8AC3E}">
        <p14:creationId xmlns:p14="http://schemas.microsoft.com/office/powerpoint/2010/main" val="2889825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6A0E999-36ED-DA4C-962C-73F27EE027A6}" type="slidenum">
              <a:rPr lang="da-DK" smtClean="0"/>
              <a:t>2</a:t>
            </a:fld>
            <a:endParaRPr lang="da-DK" dirty="0"/>
          </a:p>
        </p:txBody>
      </p:sp>
    </p:spTree>
    <p:extLst>
      <p:ext uri="{BB962C8B-B14F-4D97-AF65-F5344CB8AC3E}">
        <p14:creationId xmlns:p14="http://schemas.microsoft.com/office/powerpoint/2010/main" val="4077174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Videregive</a:t>
            </a:r>
            <a:r>
              <a:rPr lang="da-DK" dirty="0"/>
              <a:t> gennem uddannelsesforløbet fx ved at</a:t>
            </a:r>
            <a:r>
              <a:rPr lang="da-DK" baseline="0" dirty="0"/>
              <a:t> være rollemodel.</a:t>
            </a:r>
          </a:p>
          <a:p>
            <a:r>
              <a:rPr lang="da-DK" baseline="0" dirty="0"/>
              <a:t>Derfor bliver rollemodellen en meget vigtig faktor i elevens uddannelse.</a:t>
            </a:r>
          </a:p>
          <a:p>
            <a:r>
              <a:rPr lang="da-DK" baseline="0" dirty="0"/>
              <a:t>Vigtig at eleverne møde rollemodeller fra eget fagområde (FOAs politiske holdning er at andre faggrupper god kan udføre vejledning, men eleverne skal møde egne fagpersoner tydeligt undervejs i uddannelse).</a:t>
            </a:r>
          </a:p>
          <a:p>
            <a:r>
              <a:rPr lang="da-DK" baseline="0" dirty="0"/>
              <a:t>OBS meget få rollemodeller i skoletiden.</a:t>
            </a:r>
            <a:endParaRPr lang="da-DK" dirty="0"/>
          </a:p>
        </p:txBody>
      </p:sp>
      <p:sp>
        <p:nvSpPr>
          <p:cNvPr id="4" name="Pladsholder til slidenummer 3"/>
          <p:cNvSpPr>
            <a:spLocks noGrp="1"/>
          </p:cNvSpPr>
          <p:nvPr>
            <p:ph type="sldNum" sz="quarter" idx="10"/>
          </p:nvPr>
        </p:nvSpPr>
        <p:spPr/>
        <p:txBody>
          <a:bodyPr/>
          <a:lstStyle/>
          <a:p>
            <a:fld id="{06A0E999-36ED-DA4C-962C-73F27EE027A6}" type="slidenum">
              <a:rPr lang="da-DK" smtClean="0"/>
              <a:t>3</a:t>
            </a:fld>
            <a:endParaRPr lang="da-DK" dirty="0"/>
          </a:p>
        </p:txBody>
      </p:sp>
    </p:spTree>
    <p:extLst>
      <p:ext uri="{BB962C8B-B14F-4D97-AF65-F5344CB8AC3E}">
        <p14:creationId xmlns:p14="http://schemas.microsoft.com/office/powerpoint/2010/main" val="138315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644642-DBC2-4729-A3D1-480974510E63}" type="slidenum">
              <a:rPr lang="da-DK" altLang="da-DK"/>
              <a:pPr eaLnBrk="1" hangingPunct="1"/>
              <a:t>4</a:t>
            </a:fld>
            <a:endParaRPr lang="da-DK" altLang="da-DK"/>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da-DK" altLang="da-DK">
                <a:latin typeface="Arial" panose="020B0604020202020204" pitchFamily="34" charset="0"/>
              </a:rPr>
              <a:t>Tydelige tråde til de 3 H’er og ligevægt</a:t>
            </a:r>
          </a:p>
        </p:txBody>
      </p:sp>
    </p:spTree>
    <p:extLst>
      <p:ext uri="{BB962C8B-B14F-4D97-AF65-F5344CB8AC3E}">
        <p14:creationId xmlns:p14="http://schemas.microsoft.com/office/powerpoint/2010/main" val="1578007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F3E6EC-0463-49F9-8A59-DEFD15EBCFB1}" type="slidenum">
              <a:rPr lang="da-DK" altLang="da-DK"/>
              <a:pPr eaLnBrk="1" hangingPunct="1"/>
              <a:t>5</a:t>
            </a:fld>
            <a:endParaRPr lang="da-DK" altLang="da-DK"/>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da-DK" altLang="da-DK">
                <a:latin typeface="Arial" panose="020B0604020202020204" pitchFamily="34" charset="0"/>
              </a:rPr>
              <a:t>Ikke så meget anderledes end i andre fag, men..</a:t>
            </a:r>
          </a:p>
          <a:p>
            <a:pPr eaLnBrk="1" hangingPunct="1"/>
            <a:r>
              <a:rPr lang="da-DK" altLang="da-DK">
                <a:latin typeface="Arial" panose="020B0604020202020204" pitchFamily="34" charset="0"/>
              </a:rPr>
              <a:t>Vægtningen af de 3 H’er er nok forskellig fra forskellige fag.</a:t>
            </a:r>
          </a:p>
          <a:p>
            <a:pPr eaLnBrk="1" hangingPunct="1"/>
            <a:r>
              <a:rPr lang="da-DK" altLang="da-DK">
                <a:latin typeface="Arial" panose="020B0604020202020204" pitchFamily="34" charset="0"/>
              </a:rPr>
              <a:t>FX vil sygeplejersker og pædagoger nok sige, at der er meget mere HJERNE i deres fag….</a:t>
            </a:r>
          </a:p>
          <a:p>
            <a:pPr eaLnBrk="1" hangingPunct="1"/>
            <a:r>
              <a:rPr lang="da-DK" altLang="da-DK">
                <a:latin typeface="Arial" panose="020B0604020202020204" pitchFamily="34" charset="0"/>
              </a:rPr>
              <a:t>Og en elektriker vil måske sige, at der ikke er så meget HJERTE i hans fag…</a:t>
            </a:r>
          </a:p>
        </p:txBody>
      </p:sp>
    </p:spTree>
    <p:extLst>
      <p:ext uri="{BB962C8B-B14F-4D97-AF65-F5344CB8AC3E}">
        <p14:creationId xmlns:p14="http://schemas.microsoft.com/office/powerpoint/2010/main" val="1037524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FFF006-98D1-40E2-AEDB-974882DD4B63}" type="slidenum">
              <a:rPr lang="da-DK" altLang="da-DK"/>
              <a:pPr eaLnBrk="1" hangingPunct="1"/>
              <a:t>6</a:t>
            </a:fld>
            <a:endParaRPr lang="da-DK" altLang="da-DK"/>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da-DK" altLang="da-DK" dirty="0">
                <a:latin typeface="Arial" panose="020B0604020202020204" pitchFamily="34" charset="0"/>
              </a:rPr>
              <a:t>Den barmhjertige samaritaner – næstekærlighed og kunsten at hjælpe. Alle 3 H’er inddrages i ligelig vægtning.</a:t>
            </a:r>
          </a:p>
          <a:p>
            <a:pPr eaLnBrk="1" hangingPunct="1"/>
            <a:r>
              <a:rPr lang="da-DK" altLang="da-DK" dirty="0">
                <a:latin typeface="Arial" panose="020B0604020202020204" pitchFamily="34" charset="0"/>
              </a:rPr>
              <a:t>Det ny testamente, en lignelse i Lukas evangeliet</a:t>
            </a:r>
          </a:p>
          <a:p>
            <a:pPr eaLnBrk="1" hangingPunct="1"/>
            <a:endParaRPr lang="da-DK" altLang="da-DK" dirty="0">
              <a:latin typeface="Arial" panose="020B0604020202020204" pitchFamily="34" charset="0"/>
            </a:endParaRPr>
          </a:p>
          <a:p>
            <a:pPr eaLnBrk="1" hangingPunct="1"/>
            <a:r>
              <a:rPr lang="da-DK" altLang="da-DK" dirty="0">
                <a:latin typeface="Arial" panose="020B0604020202020204" pitchFamily="34" charset="0"/>
              </a:rPr>
              <a:t>Florence Nightingale (1820-1910) – sygeplejens moder. Så sit kald gennem gud. Uddannede sig i 1850, hvor sygeplejen opstod som et teoretisk og praktisk fag.</a:t>
            </a:r>
          </a:p>
          <a:p>
            <a:pPr eaLnBrk="1" hangingPunct="1"/>
            <a:endParaRPr lang="da-DK" altLang="da-DK" dirty="0">
              <a:latin typeface="Arial" panose="020B0604020202020204" pitchFamily="34" charset="0"/>
            </a:endParaRPr>
          </a:p>
          <a:p>
            <a:pPr eaLnBrk="1" hangingPunct="1"/>
            <a:r>
              <a:rPr lang="da-DK" altLang="da-DK" dirty="0">
                <a:latin typeface="Arial" panose="020B0604020202020204" pitchFamily="34" charset="0"/>
              </a:rPr>
              <a:t>Grundlaget</a:t>
            </a:r>
            <a:r>
              <a:rPr lang="da-DK" altLang="da-DK" baseline="0" dirty="0">
                <a:latin typeface="Arial" panose="020B0604020202020204" pitchFamily="34" charset="0"/>
              </a:rPr>
              <a:t> for at drage omsorg og at udvise empati har været og er gældende for alle tider, men at vide hvorfor, hvordan og at gøre det rigtige har udviklet sig over tid og derfor ændringer af uddannelserne gennem de sidste 26 år (næste dias – historisk rids)</a:t>
            </a:r>
            <a:endParaRPr lang="da-DK" altLang="da-DK" dirty="0">
              <a:latin typeface="Arial" panose="020B0604020202020204" pitchFamily="34" charset="0"/>
            </a:endParaRPr>
          </a:p>
        </p:txBody>
      </p:sp>
    </p:spTree>
    <p:extLst>
      <p:ext uri="{BB962C8B-B14F-4D97-AF65-F5344CB8AC3E}">
        <p14:creationId xmlns:p14="http://schemas.microsoft.com/office/powerpoint/2010/main" val="369362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6A0E999-36ED-DA4C-962C-73F27EE027A6}" type="slidenum">
              <a:rPr lang="da-DK" smtClean="0"/>
              <a:t>7</a:t>
            </a:fld>
            <a:endParaRPr lang="da-DK" dirty="0"/>
          </a:p>
        </p:txBody>
      </p:sp>
    </p:spTree>
    <p:extLst>
      <p:ext uri="{BB962C8B-B14F-4D97-AF65-F5344CB8AC3E}">
        <p14:creationId xmlns:p14="http://schemas.microsoft.com/office/powerpoint/2010/main" val="1305691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06A0E999-36ED-DA4C-962C-73F27EE027A6}" type="slidenum">
              <a:rPr lang="da-DK" smtClean="0"/>
              <a:t>8</a:t>
            </a:fld>
            <a:endParaRPr lang="da-DK" dirty="0"/>
          </a:p>
        </p:txBody>
      </p:sp>
    </p:spTree>
    <p:extLst>
      <p:ext uri="{BB962C8B-B14F-4D97-AF65-F5344CB8AC3E}">
        <p14:creationId xmlns:p14="http://schemas.microsoft.com/office/powerpoint/2010/main" val="355310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06A0E999-36ED-DA4C-962C-73F27EE027A6}" type="slidenum">
              <a:rPr lang="da-DK" smtClean="0"/>
              <a:t>9</a:t>
            </a:fld>
            <a:endParaRPr lang="da-DK" dirty="0"/>
          </a:p>
        </p:txBody>
      </p:sp>
    </p:spTree>
    <p:extLst>
      <p:ext uri="{BB962C8B-B14F-4D97-AF65-F5344CB8AC3E}">
        <p14:creationId xmlns:p14="http://schemas.microsoft.com/office/powerpoint/2010/main" val="132069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5B67AC46-8872-4C53-AC78-019F98648FC0}" type="datetimeFigureOut">
              <a:rPr lang="da-DK" smtClean="0"/>
              <a:t>23-11-2017</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23D008D2-6712-4624-A48D-1CE54EC36061}" type="slidenum">
              <a:rPr lang="da-DK" smtClean="0"/>
              <a:t>‹nr.›</a:t>
            </a:fld>
            <a:endParaRPr lang="da-DK" dirty="0"/>
          </a:p>
        </p:txBody>
      </p:sp>
    </p:spTree>
    <p:extLst>
      <p:ext uri="{BB962C8B-B14F-4D97-AF65-F5344CB8AC3E}">
        <p14:creationId xmlns:p14="http://schemas.microsoft.com/office/powerpoint/2010/main" val="77617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5B67AC46-8872-4C53-AC78-019F98648FC0}" type="datetimeFigureOut">
              <a:rPr lang="da-DK" smtClean="0"/>
              <a:t>23-11-2017</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23D008D2-6712-4624-A48D-1CE54EC36061}" type="slidenum">
              <a:rPr lang="da-DK" smtClean="0"/>
              <a:t>‹nr.›</a:t>
            </a:fld>
            <a:endParaRPr lang="da-DK" dirty="0"/>
          </a:p>
        </p:txBody>
      </p:sp>
    </p:spTree>
    <p:extLst>
      <p:ext uri="{BB962C8B-B14F-4D97-AF65-F5344CB8AC3E}">
        <p14:creationId xmlns:p14="http://schemas.microsoft.com/office/powerpoint/2010/main" val="3674043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5B67AC46-8872-4C53-AC78-019F98648FC0}" type="datetimeFigureOut">
              <a:rPr lang="da-DK" smtClean="0"/>
              <a:t>23-11-2017</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23D008D2-6712-4624-A48D-1CE54EC36061}" type="slidenum">
              <a:rPr lang="da-DK" smtClean="0"/>
              <a:t>‹nr.›</a:t>
            </a:fld>
            <a:endParaRPr lang="da-DK" dirty="0"/>
          </a:p>
        </p:txBody>
      </p:sp>
    </p:spTree>
    <p:extLst>
      <p:ext uri="{BB962C8B-B14F-4D97-AF65-F5344CB8AC3E}">
        <p14:creationId xmlns:p14="http://schemas.microsoft.com/office/powerpoint/2010/main" val="358612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lvl1pPr marL="342900" indent="-342900">
              <a:buClr>
                <a:schemeClr val="tx2"/>
              </a:buClr>
              <a:buSzPct val="90000"/>
              <a:buFont typeface="Wingdings" panose="05000000000000000000" pitchFamily="2" charset="2"/>
              <a:buChar char="Ø"/>
              <a:defRPr/>
            </a:lvl1pPr>
            <a:lvl2pPr marL="742950" indent="-285750">
              <a:buClr>
                <a:schemeClr val="tx2">
                  <a:lumMod val="60000"/>
                  <a:lumOff val="40000"/>
                </a:schemeClr>
              </a:buClr>
              <a:buSzPct val="80000"/>
              <a:buFont typeface="Wingdings" panose="05000000000000000000" pitchFamily="2" charset="2"/>
              <a:buChar char="Ø"/>
              <a:defRPr/>
            </a:lvl2pPr>
            <a:lvl3pPr marL="1257300" indent="-342900">
              <a:buClr>
                <a:schemeClr val="tx2">
                  <a:lumMod val="40000"/>
                  <a:lumOff val="60000"/>
                </a:schemeClr>
              </a:buClr>
              <a:buSzPct val="70000"/>
              <a:buFont typeface="Wingdings" panose="05000000000000000000" pitchFamily="2" charset="2"/>
              <a:buChar char="Ø"/>
              <a:defRPr/>
            </a:lvl3pPr>
          </a:lstStyle>
          <a:p>
            <a:pPr lvl="0"/>
            <a:r>
              <a:rPr lang="da-DK" dirty="0"/>
              <a:t>Klik for at redigere i master</a:t>
            </a:r>
          </a:p>
          <a:p>
            <a:pPr lvl="1"/>
            <a:r>
              <a:rPr lang="da-DK" dirty="0"/>
              <a:t>Andet niveau</a:t>
            </a:r>
          </a:p>
          <a:p>
            <a:pPr lvl="2"/>
            <a:r>
              <a:rPr lang="da-DK" dirty="0"/>
              <a:t>Tredje niveau</a:t>
            </a:r>
          </a:p>
        </p:txBody>
      </p:sp>
      <p:sp>
        <p:nvSpPr>
          <p:cNvPr id="4" name="Pladsholder til dato 3"/>
          <p:cNvSpPr>
            <a:spLocks noGrp="1"/>
          </p:cNvSpPr>
          <p:nvPr>
            <p:ph type="dt" sz="half" idx="10"/>
          </p:nvPr>
        </p:nvSpPr>
        <p:spPr/>
        <p:txBody>
          <a:bodyPr/>
          <a:lstStyle/>
          <a:p>
            <a:fld id="{5B67AC46-8872-4C53-AC78-019F98648FC0}" type="datetimeFigureOut">
              <a:rPr lang="da-DK" smtClean="0"/>
              <a:t>23-11-2017</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23D008D2-6712-4624-A48D-1CE54EC36061}" type="slidenum">
              <a:rPr lang="da-DK" smtClean="0"/>
              <a:t>‹nr.›</a:t>
            </a:fld>
            <a:endParaRPr lang="da-DK" dirty="0"/>
          </a:p>
        </p:txBody>
      </p:sp>
    </p:spTree>
    <p:extLst>
      <p:ext uri="{BB962C8B-B14F-4D97-AF65-F5344CB8AC3E}">
        <p14:creationId xmlns:p14="http://schemas.microsoft.com/office/powerpoint/2010/main" val="2344628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5B67AC46-8872-4C53-AC78-019F98648FC0}" type="datetimeFigureOut">
              <a:rPr lang="da-DK" smtClean="0"/>
              <a:t>23-11-2017</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23D008D2-6712-4624-A48D-1CE54EC36061}" type="slidenum">
              <a:rPr lang="da-DK" smtClean="0"/>
              <a:t>‹nr.›</a:t>
            </a:fld>
            <a:endParaRPr lang="da-DK" dirty="0"/>
          </a:p>
        </p:txBody>
      </p:sp>
    </p:spTree>
    <p:extLst>
      <p:ext uri="{BB962C8B-B14F-4D97-AF65-F5344CB8AC3E}">
        <p14:creationId xmlns:p14="http://schemas.microsoft.com/office/powerpoint/2010/main" val="7911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5B67AC46-8872-4C53-AC78-019F98648FC0}" type="datetimeFigureOut">
              <a:rPr lang="da-DK" smtClean="0"/>
              <a:t>23-11-2017</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fld id="{23D008D2-6712-4624-A48D-1CE54EC36061}" type="slidenum">
              <a:rPr lang="da-DK" smtClean="0"/>
              <a:t>‹nr.›</a:t>
            </a:fld>
            <a:endParaRPr lang="da-DK" dirty="0"/>
          </a:p>
        </p:txBody>
      </p:sp>
    </p:spTree>
    <p:extLst>
      <p:ext uri="{BB962C8B-B14F-4D97-AF65-F5344CB8AC3E}">
        <p14:creationId xmlns:p14="http://schemas.microsoft.com/office/powerpoint/2010/main" val="343051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5B67AC46-8872-4C53-AC78-019F98648FC0}" type="datetimeFigureOut">
              <a:rPr lang="da-DK" smtClean="0"/>
              <a:t>23-11-2017</a:t>
            </a:fld>
            <a:endParaRPr lang="da-DK" dirty="0"/>
          </a:p>
        </p:txBody>
      </p:sp>
      <p:sp>
        <p:nvSpPr>
          <p:cNvPr id="8" name="Pladsholder til sidefod 7"/>
          <p:cNvSpPr>
            <a:spLocks noGrp="1"/>
          </p:cNvSpPr>
          <p:nvPr>
            <p:ph type="ftr" sz="quarter" idx="11"/>
          </p:nvPr>
        </p:nvSpPr>
        <p:spPr/>
        <p:txBody>
          <a:bodyPr/>
          <a:lstStyle/>
          <a:p>
            <a:endParaRPr lang="da-DK" dirty="0"/>
          </a:p>
        </p:txBody>
      </p:sp>
      <p:sp>
        <p:nvSpPr>
          <p:cNvPr id="9" name="Pladsholder til diasnummer 8"/>
          <p:cNvSpPr>
            <a:spLocks noGrp="1"/>
          </p:cNvSpPr>
          <p:nvPr>
            <p:ph type="sldNum" sz="quarter" idx="12"/>
          </p:nvPr>
        </p:nvSpPr>
        <p:spPr/>
        <p:txBody>
          <a:bodyPr/>
          <a:lstStyle/>
          <a:p>
            <a:fld id="{23D008D2-6712-4624-A48D-1CE54EC36061}" type="slidenum">
              <a:rPr lang="da-DK" smtClean="0"/>
              <a:t>‹nr.›</a:t>
            </a:fld>
            <a:endParaRPr lang="da-DK" dirty="0"/>
          </a:p>
        </p:txBody>
      </p:sp>
    </p:spTree>
    <p:extLst>
      <p:ext uri="{BB962C8B-B14F-4D97-AF65-F5344CB8AC3E}">
        <p14:creationId xmlns:p14="http://schemas.microsoft.com/office/powerpoint/2010/main" val="361698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5B67AC46-8872-4C53-AC78-019F98648FC0}" type="datetimeFigureOut">
              <a:rPr lang="da-DK" smtClean="0"/>
              <a:t>23-11-2017</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3D008D2-6712-4624-A48D-1CE54EC36061}" type="slidenum">
              <a:rPr lang="da-DK" smtClean="0"/>
              <a:t>‹nr.›</a:t>
            </a:fld>
            <a:endParaRPr lang="da-DK" dirty="0"/>
          </a:p>
        </p:txBody>
      </p:sp>
    </p:spTree>
    <p:extLst>
      <p:ext uri="{BB962C8B-B14F-4D97-AF65-F5344CB8AC3E}">
        <p14:creationId xmlns:p14="http://schemas.microsoft.com/office/powerpoint/2010/main" val="2342900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5B67AC46-8872-4C53-AC78-019F98648FC0}" type="datetimeFigureOut">
              <a:rPr lang="da-DK" smtClean="0"/>
              <a:t>23-11-2017</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diasnummer 3"/>
          <p:cNvSpPr>
            <a:spLocks noGrp="1"/>
          </p:cNvSpPr>
          <p:nvPr>
            <p:ph type="sldNum" sz="quarter" idx="12"/>
          </p:nvPr>
        </p:nvSpPr>
        <p:spPr/>
        <p:txBody>
          <a:bodyPr/>
          <a:lstStyle/>
          <a:p>
            <a:fld id="{23D008D2-6712-4624-A48D-1CE54EC36061}" type="slidenum">
              <a:rPr lang="da-DK" smtClean="0"/>
              <a:t>‹nr.›</a:t>
            </a:fld>
            <a:endParaRPr lang="da-DK" dirty="0"/>
          </a:p>
        </p:txBody>
      </p:sp>
    </p:spTree>
    <p:extLst>
      <p:ext uri="{BB962C8B-B14F-4D97-AF65-F5344CB8AC3E}">
        <p14:creationId xmlns:p14="http://schemas.microsoft.com/office/powerpoint/2010/main" val="47770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5B67AC46-8872-4C53-AC78-019F98648FC0}" type="datetimeFigureOut">
              <a:rPr lang="da-DK" smtClean="0"/>
              <a:t>23-11-2017</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fld id="{23D008D2-6712-4624-A48D-1CE54EC36061}" type="slidenum">
              <a:rPr lang="da-DK" smtClean="0"/>
              <a:t>‹nr.›</a:t>
            </a:fld>
            <a:endParaRPr lang="da-DK" dirty="0"/>
          </a:p>
        </p:txBody>
      </p:sp>
    </p:spTree>
    <p:extLst>
      <p:ext uri="{BB962C8B-B14F-4D97-AF65-F5344CB8AC3E}">
        <p14:creationId xmlns:p14="http://schemas.microsoft.com/office/powerpoint/2010/main" val="2095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5B67AC46-8872-4C53-AC78-019F98648FC0}" type="datetimeFigureOut">
              <a:rPr lang="da-DK" smtClean="0"/>
              <a:t>23-11-2017</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fld id="{23D008D2-6712-4624-A48D-1CE54EC36061}" type="slidenum">
              <a:rPr lang="da-DK" smtClean="0"/>
              <a:t>‹nr.›</a:t>
            </a:fld>
            <a:endParaRPr lang="da-DK" dirty="0"/>
          </a:p>
        </p:txBody>
      </p:sp>
    </p:spTree>
    <p:extLst>
      <p:ext uri="{BB962C8B-B14F-4D97-AF65-F5344CB8AC3E}">
        <p14:creationId xmlns:p14="http://schemas.microsoft.com/office/powerpoint/2010/main" val="3223006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25400" ty="241300" sx="88000" sy="96000" flip="none" algn="bl"/>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7AC46-8872-4C53-AC78-019F98648FC0}" type="datetimeFigureOut">
              <a:rPr lang="da-DK" smtClean="0"/>
              <a:t>23-11-2017</a:t>
            </a:fld>
            <a:endParaRPr lang="da-DK" dirty="0"/>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008D2-6712-4624-A48D-1CE54EC36061}" type="slidenum">
              <a:rPr lang="da-DK" smtClean="0"/>
              <a:t>‹nr.›</a:t>
            </a:fld>
            <a:endParaRPr lang="da-DK" dirty="0"/>
          </a:p>
        </p:txBody>
      </p:sp>
    </p:spTree>
    <p:extLst>
      <p:ext uri="{BB962C8B-B14F-4D97-AF65-F5344CB8AC3E}">
        <p14:creationId xmlns:p14="http://schemas.microsoft.com/office/powerpoint/2010/main" val="299812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hyperlink" Target="http://www.google.dk/imgres?imgurl=http://www.licensedpracticalnurse.org/organization_files/314/florence_nightingale.jpg&amp;imgrefurl=http://www.licensedpracticalnurse.org/famous-nurses&amp;usg=__qpFnG9q8OcGz_CeDLed8cKEJgrc=&amp;h=448&amp;w=350&amp;sz=39&amp;hl=da&amp;start=22&amp;zoom=1&amp;itbs=1&amp;tbnid=utjJEEogiXWxnM:&amp;tbnh=127&amp;tbnw=99&amp;prev=/images?q%3Dflorence%2Bnightingale%26start%3D20%26hl%3Dda%26sa%3DN%26gbv%3D2%26ndsp%3D20%26tbs%3Disch: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www.google.dk/imgres?imgurl=http://1.bp.blogspot.com/_ydG5POdzuoM/TEx_a-OLIHI/AAAAAAAAA1I/1niLHbDFei0/s1600/Den%2Bbanhjertige%2Bsamritaner.BMP&amp;imgrefurl=http://notesofleif.blogspot.com/2010/07/den-barmhjertige-samaritaner.html&amp;usg=__VPw7UpTAZQqcKSSWZhAKBLXiVLY=&amp;h=618&amp;w=478&amp;sz=56&amp;hl=da&amp;start=4&amp;zoom=1&amp;itbs=1&amp;tbnid=LhS6djDqzARpjM:&amp;tbnh=136&amp;tbnw=105&amp;prev=/images?q%3Dden%2Bbarmhjertige%26hl%3Dda%26sa%3DG%26gbv%3D2%26tbs%3Disch:1" TargetMode="Externa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illede 3" descr="cid:image001.png@01D0FCF0.930C6CC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285750"/>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dsholder til indhold 2"/>
          <p:cNvSpPr txBox="1">
            <a:spLocks/>
          </p:cNvSpPr>
          <p:nvPr/>
        </p:nvSpPr>
        <p:spPr>
          <a:xfrm>
            <a:off x="457200" y="1555281"/>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da-DK" sz="3600" dirty="0">
              <a:solidFill>
                <a:schemeClr val="tx1"/>
              </a:solidFill>
            </a:endParaRPr>
          </a:p>
        </p:txBody>
      </p:sp>
      <p:sp>
        <p:nvSpPr>
          <p:cNvPr id="7" name="Titel 1"/>
          <p:cNvSpPr txBox="1">
            <a:spLocks/>
          </p:cNvSpPr>
          <p:nvPr/>
        </p:nvSpPr>
        <p:spPr>
          <a:xfrm>
            <a:off x="-209910" y="118049"/>
            <a:ext cx="7499176" cy="8501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a-DK" dirty="0"/>
          </a:p>
        </p:txBody>
      </p:sp>
      <p:sp>
        <p:nvSpPr>
          <p:cNvPr id="4" name="Rektangel 3"/>
          <p:cNvSpPr txBox="1"/>
          <p:nvPr/>
        </p:nvSpPr>
        <p:spPr>
          <a:xfrm>
            <a:off x="595942" y="1196752"/>
            <a:ext cx="4264090" cy="5324535"/>
          </a:xfrm>
          <a:prstGeom prst="rect">
            <a:avLst/>
          </a:prstGeom>
        </p:spPr>
        <p:txBody>
          <a:bodyPr wrap="square">
            <a:spAutoFit/>
          </a:bodyPr>
          <a:lstStyle/>
          <a:p>
            <a:pPr>
              <a:spcAft>
                <a:spcPts val="0"/>
              </a:spcAft>
            </a:pPr>
            <a:r>
              <a:rPr lang="da-DK" sz="4000" b="1" dirty="0">
                <a:solidFill>
                  <a:srgbClr val="FF0000"/>
                </a:solidFill>
                <a:latin typeface="Calibri" charset="0"/>
                <a:ea typeface="Calibri" charset="0"/>
                <a:cs typeface="Times New Roman" charset="0"/>
              </a:rPr>
              <a:t> </a:t>
            </a:r>
          </a:p>
          <a:p>
            <a:pPr>
              <a:spcAft>
                <a:spcPts val="0"/>
              </a:spcAft>
            </a:pPr>
            <a:r>
              <a:rPr lang="da-DK" sz="2800" b="1" dirty="0">
                <a:solidFill>
                  <a:schemeClr val="accent1">
                    <a:lumMod val="75000"/>
                  </a:schemeClr>
                </a:solidFill>
                <a:latin typeface="Calibri" charset="0"/>
                <a:ea typeface="Calibri" charset="0"/>
                <a:cs typeface="Times New Roman" charset="0"/>
              </a:rPr>
              <a:t>Praktikvejlederen som central figur i elevernes uddannelsesforløb</a:t>
            </a:r>
            <a:endParaRPr lang="da-DK" sz="2400" dirty="0">
              <a:solidFill>
                <a:schemeClr val="accent1">
                  <a:lumMod val="75000"/>
                </a:schemeClr>
              </a:solidFill>
              <a:latin typeface="Calibri" charset="0"/>
              <a:ea typeface="Calibri" charset="0"/>
              <a:cs typeface="Times New Roman" charset="0"/>
            </a:endParaRPr>
          </a:p>
          <a:p>
            <a:pPr>
              <a:spcAft>
                <a:spcPts val="0"/>
              </a:spcAft>
            </a:pPr>
            <a:endParaRPr lang="da-DK" sz="2000" b="1" dirty="0">
              <a:solidFill>
                <a:schemeClr val="tx2">
                  <a:lumMod val="60000"/>
                  <a:lumOff val="40000"/>
                </a:schemeClr>
              </a:solidFill>
              <a:latin typeface="Calibri" charset="0"/>
              <a:ea typeface="Calibri" charset="0"/>
              <a:cs typeface="Times New Roman" charset="0"/>
            </a:endParaRPr>
          </a:p>
          <a:p>
            <a:pPr>
              <a:spcAft>
                <a:spcPts val="0"/>
              </a:spcAft>
            </a:pPr>
            <a:endParaRPr lang="da-DK" sz="2000" b="1" dirty="0">
              <a:solidFill>
                <a:schemeClr val="tx2">
                  <a:lumMod val="60000"/>
                  <a:lumOff val="40000"/>
                </a:schemeClr>
              </a:solidFill>
              <a:latin typeface="Calibri" charset="0"/>
              <a:ea typeface="Calibri" charset="0"/>
              <a:cs typeface="Times New Roman" charset="0"/>
            </a:endParaRPr>
          </a:p>
          <a:p>
            <a:pPr>
              <a:spcAft>
                <a:spcPts val="0"/>
              </a:spcAft>
            </a:pPr>
            <a:r>
              <a:rPr lang="da-DK" sz="2000" dirty="0">
                <a:solidFill>
                  <a:srgbClr val="0070C0"/>
                </a:solidFill>
                <a:latin typeface="Calibri" charset="0"/>
                <a:ea typeface="Calibri" charset="0"/>
                <a:cs typeface="Times New Roman" charset="0"/>
              </a:rPr>
              <a:t>FOA Nordsjælland</a:t>
            </a:r>
          </a:p>
          <a:p>
            <a:pPr>
              <a:spcAft>
                <a:spcPts val="0"/>
              </a:spcAft>
            </a:pPr>
            <a:r>
              <a:rPr lang="da-DK" sz="2000" dirty="0">
                <a:solidFill>
                  <a:srgbClr val="0070C0"/>
                </a:solidFill>
                <a:latin typeface="Calibri" charset="0"/>
                <a:ea typeface="Calibri" charset="0"/>
                <a:cs typeface="Times New Roman" charset="0"/>
              </a:rPr>
              <a:t>FOA Frederikssund</a:t>
            </a:r>
          </a:p>
          <a:p>
            <a:pPr>
              <a:spcAft>
                <a:spcPts val="0"/>
              </a:spcAft>
            </a:pPr>
            <a:endParaRPr lang="da-DK" sz="2000" dirty="0">
              <a:solidFill>
                <a:schemeClr val="tx2">
                  <a:lumMod val="60000"/>
                  <a:lumOff val="40000"/>
                </a:schemeClr>
              </a:solidFill>
              <a:latin typeface="Calibri" charset="0"/>
              <a:ea typeface="Calibri" charset="0"/>
              <a:cs typeface="Times New Roman" charset="0"/>
            </a:endParaRPr>
          </a:p>
          <a:p>
            <a:pPr>
              <a:spcAft>
                <a:spcPts val="0"/>
              </a:spcAft>
            </a:pPr>
            <a:r>
              <a:rPr lang="da-DK" dirty="0">
                <a:solidFill>
                  <a:schemeClr val="tx2">
                    <a:lumMod val="60000"/>
                    <a:lumOff val="40000"/>
                  </a:schemeClr>
                </a:solidFill>
                <a:latin typeface="Calibri" charset="0"/>
                <a:ea typeface="Calibri" charset="0"/>
                <a:cs typeface="Times New Roman" charset="0"/>
              </a:rPr>
              <a:t>November 2017</a:t>
            </a:r>
          </a:p>
          <a:p>
            <a:pPr>
              <a:spcAft>
                <a:spcPts val="0"/>
              </a:spcAft>
            </a:pPr>
            <a:r>
              <a:rPr lang="da-DK" dirty="0">
                <a:solidFill>
                  <a:schemeClr val="tx2">
                    <a:lumMod val="60000"/>
                    <a:lumOff val="40000"/>
                  </a:schemeClr>
                </a:solidFill>
                <a:latin typeface="Calibri" charset="0"/>
                <a:ea typeface="Calibri" charset="0"/>
                <a:cs typeface="Times New Roman" charset="0"/>
              </a:rPr>
              <a:t>Torben Klitmøller Hollmann</a:t>
            </a:r>
            <a:endParaRPr lang="da-DK" sz="3200" b="1" i="1" dirty="0">
              <a:solidFill>
                <a:srgbClr val="FF0000"/>
              </a:solidFill>
              <a:latin typeface="Calibri" charset="0"/>
              <a:ea typeface="Calibri" charset="0"/>
              <a:cs typeface="Times New Roman" charset="0"/>
            </a:endParaRPr>
          </a:p>
          <a:p>
            <a:pPr>
              <a:spcAft>
                <a:spcPts val="0"/>
              </a:spcAft>
            </a:pPr>
            <a:r>
              <a:rPr lang="da-DK" sz="4000" b="1" dirty="0">
                <a:solidFill>
                  <a:srgbClr val="FF0000"/>
                </a:solidFill>
                <a:latin typeface="Calibri" charset="0"/>
                <a:ea typeface="Calibri" charset="0"/>
                <a:cs typeface="Times New Roman" charset="0"/>
              </a:rPr>
              <a:t> </a:t>
            </a:r>
          </a:p>
          <a:p>
            <a:pPr>
              <a:spcAft>
                <a:spcPts val="0"/>
              </a:spcAft>
            </a:pPr>
            <a:endParaRPr lang="da-DK" sz="4000" b="1" dirty="0">
              <a:solidFill>
                <a:srgbClr val="FF0000"/>
              </a:solidFill>
              <a:effectLst/>
              <a:latin typeface="Calibri" charset="0"/>
              <a:ea typeface="Calibri" charset="0"/>
              <a:cs typeface="Times New Roman" charset="0"/>
            </a:endParaRPr>
          </a:p>
        </p:txBody>
      </p:sp>
      <p:pic>
        <p:nvPicPr>
          <p:cNvPr id="3" name="Picture 2" descr="https://www.foa.dk/~/media/BillederMedSaerligeRettigheder/Designguide/Logo/SOSU/SOSUHjaelperEmblem275%20png.ashx?l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5164" y="4108171"/>
            <a:ext cx="1440160" cy="14349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foa.dk/~/media/BillederMedSaerligeRettigheder/Designguide/Logo/SOSU/SOSUAssEmblem275%20png.ashx?l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4555" y="5086364"/>
            <a:ext cx="1440160" cy="1434923"/>
          </a:xfrm>
          <a:prstGeom prst="rect">
            <a:avLst/>
          </a:prstGeom>
          <a:noFill/>
          <a:extLst>
            <a:ext uri="{909E8E84-426E-40DD-AFC4-6F175D3DCCD1}">
              <a14:hiddenFill xmlns:a14="http://schemas.microsoft.com/office/drawing/2010/main">
                <a:solidFill>
                  <a:srgbClr val="FFFFFF"/>
                </a:solidFill>
              </a14:hiddenFill>
            </a:ext>
          </a:extLst>
        </p:spPr>
      </p:pic>
      <p:pic>
        <p:nvPicPr>
          <p:cNvPr id="2" name="Billede 1"/>
          <p:cNvPicPr>
            <a:picLocks noChangeAspect="1"/>
          </p:cNvPicPr>
          <p:nvPr/>
        </p:nvPicPr>
        <p:blipFill>
          <a:blip r:embed="rId6"/>
          <a:stretch>
            <a:fillRect/>
          </a:stretch>
        </p:blipFill>
        <p:spPr>
          <a:xfrm>
            <a:off x="5253067" y="2015897"/>
            <a:ext cx="3505200" cy="1304925"/>
          </a:xfrm>
          <a:prstGeom prst="rect">
            <a:avLst/>
          </a:prstGeom>
        </p:spPr>
      </p:pic>
    </p:spTree>
    <p:extLst>
      <p:ext uri="{BB962C8B-B14F-4D97-AF65-F5344CB8AC3E}">
        <p14:creationId xmlns:p14="http://schemas.microsoft.com/office/powerpoint/2010/main" val="322188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7544" y="188640"/>
            <a:ext cx="6167252" cy="855248"/>
          </a:xfrm>
          <a:ln>
            <a:noFill/>
          </a:ln>
        </p:spPr>
        <p:txBody>
          <a:bodyPr>
            <a:normAutofit fontScale="90000"/>
          </a:bodyPr>
          <a:lstStyle/>
          <a:p>
            <a:r>
              <a:rPr lang="da-DK" sz="3200" dirty="0"/>
              <a:t/>
            </a:r>
            <a:br>
              <a:rPr lang="da-DK" sz="3200" dirty="0"/>
            </a:br>
            <a:r>
              <a:rPr lang="da-DK" sz="3200" dirty="0"/>
              <a:t>Et dynamisk sundhedsvæsen</a:t>
            </a:r>
            <a:r>
              <a:rPr lang="da-DK" dirty="0"/>
              <a:t/>
            </a:r>
            <a:br>
              <a:rPr lang="da-DK" dirty="0"/>
            </a:br>
            <a:r>
              <a:rPr lang="da-DK" sz="2000" dirty="0"/>
              <a:t>Hvordan ser udviklingen ud?</a:t>
            </a:r>
            <a:r>
              <a:rPr lang="da-DK" dirty="0"/>
              <a:t/>
            </a:r>
            <a:br>
              <a:rPr lang="da-DK" dirty="0"/>
            </a:br>
            <a:endParaRPr lang="da-DK" dirty="0"/>
          </a:p>
        </p:txBody>
      </p:sp>
      <p:sp>
        <p:nvSpPr>
          <p:cNvPr id="4" name="Pladsholder til indhold 3"/>
          <p:cNvSpPr>
            <a:spLocks noGrp="1"/>
          </p:cNvSpPr>
          <p:nvPr>
            <p:ph idx="1"/>
          </p:nvPr>
        </p:nvSpPr>
        <p:spPr/>
        <p:txBody>
          <a:bodyPr/>
          <a:lstStyle/>
          <a:p>
            <a:r>
              <a:rPr lang="da-DK" dirty="0"/>
              <a:t>Sundhedsvæsenets forandringer</a:t>
            </a:r>
          </a:p>
          <a:p>
            <a:pPr lvl="1"/>
            <a:r>
              <a:rPr lang="da-DK" dirty="0"/>
              <a:t>Færre sygehuse</a:t>
            </a:r>
          </a:p>
          <a:p>
            <a:pPr lvl="2"/>
            <a:r>
              <a:rPr lang="da-DK" dirty="0"/>
              <a:t>med øget specialisering</a:t>
            </a:r>
          </a:p>
          <a:p>
            <a:pPr lvl="1"/>
            <a:r>
              <a:rPr lang="da-DK" dirty="0"/>
              <a:t>Kortere indlæggelsestider</a:t>
            </a:r>
          </a:p>
          <a:p>
            <a:pPr lvl="1"/>
            <a:r>
              <a:rPr lang="da-DK" dirty="0"/>
              <a:t>Ikke færdigbehandlet patienter udskrives til kommunerne</a:t>
            </a:r>
          </a:p>
          <a:p>
            <a:pPr lvl="2"/>
            <a:r>
              <a:rPr lang="da-DK" dirty="0"/>
              <a:t>med mere komplekse behov for pleje og behandling</a:t>
            </a:r>
          </a:p>
          <a:p>
            <a:pPr lvl="1"/>
            <a:r>
              <a:rPr lang="da-DK" dirty="0"/>
              <a:t>Stigende ambulant behandling</a:t>
            </a:r>
          </a:p>
          <a:p>
            <a:pPr lvl="1"/>
            <a:r>
              <a:rPr lang="da-DK" dirty="0"/>
              <a:t>Øget krav om patient-/borger-involvering</a:t>
            </a:r>
          </a:p>
          <a:p>
            <a:endParaRPr lang="da-DK"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295" y="1268760"/>
            <a:ext cx="1799784"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Billedresultat for plejehjem teg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204864"/>
            <a:ext cx="2448272" cy="7731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188639"/>
            <a:ext cx="1217991" cy="1179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0175" y="1484784"/>
            <a:ext cx="1044153" cy="579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484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7544" y="260648"/>
            <a:ext cx="4727092" cy="649632"/>
          </a:xfrm>
          <a:ln>
            <a:noFill/>
          </a:ln>
        </p:spPr>
        <p:txBody>
          <a:bodyPr>
            <a:normAutofit fontScale="90000"/>
          </a:bodyPr>
          <a:lstStyle/>
          <a:p>
            <a:r>
              <a:rPr lang="da-DK" sz="3200" dirty="0"/>
              <a:t/>
            </a:r>
            <a:br>
              <a:rPr lang="da-DK" sz="3200" dirty="0"/>
            </a:br>
            <a:r>
              <a:rPr lang="da-DK" sz="3200" dirty="0"/>
              <a:t/>
            </a:r>
            <a:br>
              <a:rPr lang="da-DK" sz="3200" dirty="0"/>
            </a:br>
            <a:r>
              <a:rPr lang="da-DK" sz="3200" dirty="0"/>
              <a:t/>
            </a:r>
            <a:br>
              <a:rPr lang="da-DK" sz="3200" dirty="0"/>
            </a:br>
            <a:r>
              <a:rPr lang="da-DK" sz="3200" dirty="0"/>
              <a:t>Demografisk udvikling</a:t>
            </a:r>
            <a:r>
              <a:rPr lang="da-DK" dirty="0"/>
              <a:t/>
            </a:r>
            <a:br>
              <a:rPr lang="da-DK" dirty="0"/>
            </a:br>
            <a:r>
              <a:rPr lang="da-DK" dirty="0"/>
              <a:t/>
            </a:r>
            <a:br>
              <a:rPr lang="da-DK" dirty="0"/>
            </a:br>
            <a:endParaRPr lang="da-DK" dirty="0"/>
          </a:p>
        </p:txBody>
      </p:sp>
      <p:sp>
        <p:nvSpPr>
          <p:cNvPr id="4" name="Pladsholder til indhold 3"/>
          <p:cNvSpPr>
            <a:spLocks noGrp="1"/>
          </p:cNvSpPr>
          <p:nvPr>
            <p:ph idx="1"/>
          </p:nvPr>
        </p:nvSpPr>
        <p:spPr/>
        <p:txBody>
          <a:bodyPr/>
          <a:lstStyle/>
          <a:p>
            <a:r>
              <a:rPr lang="da-DK" dirty="0"/>
              <a:t>Ændringer i befolkningens sundhedsbillede</a:t>
            </a:r>
          </a:p>
          <a:p>
            <a:endParaRPr lang="da-DK" dirty="0"/>
          </a:p>
          <a:p>
            <a:pPr lvl="1"/>
            <a:r>
              <a:rPr lang="da-DK" dirty="0"/>
              <a:t>Flere ældre og flere ældre +80</a:t>
            </a:r>
          </a:p>
          <a:p>
            <a:pPr lvl="1"/>
            <a:r>
              <a:rPr lang="da-DK" dirty="0"/>
              <a:t>Borgere med kroniske sygdomme stiger</a:t>
            </a:r>
          </a:p>
          <a:p>
            <a:pPr lvl="2"/>
            <a:r>
              <a:rPr lang="da-DK" dirty="0"/>
              <a:t>Pga. bedre behandlingsformer og længere levetid</a:t>
            </a:r>
          </a:p>
          <a:p>
            <a:pPr lvl="1"/>
            <a:r>
              <a:rPr lang="da-DK" dirty="0"/>
              <a:t>Borgere med multisygdom og demens stiger</a:t>
            </a:r>
          </a:p>
          <a:p>
            <a:pPr lvl="1"/>
            <a:r>
              <a:rPr lang="da-DK" dirty="0"/>
              <a:t>Borgere har øget behov for palliativ pleje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2449093"/>
            <a:ext cx="1008112" cy="951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Billedresultat for sundhedstilstand teg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5173" y="2116566"/>
            <a:ext cx="1047148" cy="103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516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Autofit/>
          </a:bodyPr>
          <a:lstStyle/>
          <a:p>
            <a:r>
              <a:rPr lang="da-DK" sz="2800" dirty="0"/>
              <a:t>Nye social- og sundhedsuddannelser – hvorfor?</a:t>
            </a:r>
          </a:p>
        </p:txBody>
      </p:sp>
      <p:sp>
        <p:nvSpPr>
          <p:cNvPr id="3" name="Pladsholder til indhold 2"/>
          <p:cNvSpPr>
            <a:spLocks noGrp="1"/>
          </p:cNvSpPr>
          <p:nvPr>
            <p:ph idx="1"/>
          </p:nvPr>
        </p:nvSpPr>
        <p:spPr>
          <a:xfrm>
            <a:off x="457200" y="1340768"/>
            <a:ext cx="8229600" cy="4785395"/>
          </a:xfrm>
        </p:spPr>
        <p:txBody>
          <a:bodyPr>
            <a:normAutofit fontScale="62500" lnSpcReduction="20000"/>
          </a:bodyPr>
          <a:lstStyle/>
          <a:p>
            <a:r>
              <a:rPr lang="da-DK" dirty="0"/>
              <a:t>Udviklingen kræver ændrede kompetencer/ændrede profiler for social- og sundhedshjælpere og social- og sundhedsassistenter</a:t>
            </a:r>
          </a:p>
          <a:p>
            <a:r>
              <a:rPr lang="da-DK" dirty="0"/>
              <a:t>To selvstændige uddannelser frem for den nuværende trinvise opbyggede uddannelse</a:t>
            </a:r>
          </a:p>
          <a:p>
            <a:endParaRPr lang="da-DK" dirty="0"/>
          </a:p>
          <a:p>
            <a:pPr lvl="1"/>
            <a:r>
              <a:rPr lang="da-DK" dirty="0"/>
              <a:t>Tydeligere profiler på de nye uddannelser til hhv. social- og sundhedshjælper og til social- og sundhedsassistent  fra ‘dag 1’</a:t>
            </a:r>
          </a:p>
          <a:p>
            <a:pPr lvl="2"/>
            <a:r>
              <a:rPr lang="da-DK" dirty="0"/>
              <a:t>Væk fra at tale om SOSU-medarbejdere, SOSU-faglighed….</a:t>
            </a:r>
          </a:p>
          <a:p>
            <a:pPr lvl="2"/>
            <a:r>
              <a:rPr lang="da-DK" dirty="0"/>
              <a:t>Social- og sundhedsassistenten stadig en autoriseret faggruppe</a:t>
            </a:r>
          </a:p>
          <a:p>
            <a:pPr lvl="1"/>
            <a:endParaRPr lang="da-DK" dirty="0"/>
          </a:p>
          <a:p>
            <a:pPr lvl="1"/>
            <a:r>
              <a:rPr lang="da-DK" dirty="0"/>
              <a:t>Adskillelse mellem opgaver relateret til</a:t>
            </a:r>
          </a:p>
          <a:p>
            <a:pPr lvl="2"/>
            <a:r>
              <a:rPr lang="da-DK" dirty="0"/>
              <a:t>Lov om social service</a:t>
            </a:r>
          </a:p>
          <a:p>
            <a:pPr lvl="2"/>
            <a:r>
              <a:rPr lang="da-DK" dirty="0"/>
              <a:t>Sundhedsloven</a:t>
            </a:r>
          </a:p>
          <a:p>
            <a:pPr lvl="2"/>
            <a:endParaRPr lang="da-DK" dirty="0"/>
          </a:p>
          <a:p>
            <a:pPr lvl="1"/>
            <a:r>
              <a:rPr lang="da-DK" dirty="0"/>
              <a:t>Øget krav til patientsikkerhed stiller øget krav til faglighed</a:t>
            </a:r>
          </a:p>
          <a:p>
            <a:pPr lvl="2"/>
            <a:r>
              <a:rPr lang="da-DK" dirty="0"/>
              <a:t>To forskellige kernefagligheder</a:t>
            </a:r>
          </a:p>
          <a:p>
            <a:pPr lvl="2"/>
            <a:endParaRPr lang="da-DK" dirty="0"/>
          </a:p>
          <a:p>
            <a:pPr lvl="1"/>
            <a:r>
              <a:rPr lang="da-DK" dirty="0"/>
              <a:t>Styrke kompetencer inden for sammenhængende borger/patient-forløb</a:t>
            </a:r>
          </a:p>
        </p:txBody>
      </p:sp>
    </p:spTree>
    <p:extLst>
      <p:ext uri="{BB962C8B-B14F-4D97-AF65-F5344CB8AC3E}">
        <p14:creationId xmlns:p14="http://schemas.microsoft.com/office/powerpoint/2010/main" val="4253573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4122"/>
          </a:xfrm>
        </p:spPr>
        <p:txBody>
          <a:bodyPr>
            <a:noAutofit/>
          </a:bodyPr>
          <a:lstStyle/>
          <a:p>
            <a:r>
              <a:rPr lang="da-DK" sz="2800" dirty="0"/>
              <a:t>Profil, social- og sundhedshjælperuddannelse</a:t>
            </a:r>
          </a:p>
        </p:txBody>
      </p:sp>
      <p:sp>
        <p:nvSpPr>
          <p:cNvPr id="3" name="Pladsholder til indhold 2"/>
          <p:cNvSpPr>
            <a:spLocks noGrp="1"/>
          </p:cNvSpPr>
          <p:nvPr>
            <p:ph idx="1"/>
          </p:nvPr>
        </p:nvSpPr>
        <p:spPr>
          <a:xfrm>
            <a:off x="457200" y="1268760"/>
            <a:ext cx="8229600" cy="4857403"/>
          </a:xfrm>
        </p:spPr>
        <p:txBody>
          <a:bodyPr>
            <a:normAutofit fontScale="92500" lnSpcReduction="10000"/>
          </a:bodyPr>
          <a:lstStyle/>
          <a:p>
            <a:r>
              <a:rPr lang="da-DK" dirty="0"/>
              <a:t>Profilen er ikke ændret markant ift. tidligere revision</a:t>
            </a:r>
          </a:p>
          <a:p>
            <a:r>
              <a:rPr lang="da-DK" dirty="0"/>
              <a:t>Generelt styrkes uddannelsen inden for temaerne</a:t>
            </a:r>
          </a:p>
          <a:p>
            <a:pPr lvl="1"/>
            <a:r>
              <a:rPr lang="da-DK" dirty="0"/>
              <a:t>Rehabilitering, tidlig opsporing, refleksion og observationskompetence</a:t>
            </a:r>
          </a:p>
          <a:p>
            <a:pPr lvl="1"/>
            <a:r>
              <a:rPr lang="da-DK" dirty="0"/>
              <a:t>Strukturskabelse i borgernes liv</a:t>
            </a:r>
          </a:p>
          <a:p>
            <a:pPr lvl="1"/>
            <a:r>
              <a:rPr lang="da-DK" dirty="0"/>
              <a:t>Håndtering af borgere i det digitaliserede DK</a:t>
            </a:r>
          </a:p>
          <a:p>
            <a:pPr lvl="1"/>
            <a:r>
              <a:rPr lang="da-DK" dirty="0"/>
              <a:t>Tydelig samarbejdspartner i det tværsektorielle forløb</a:t>
            </a:r>
          </a:p>
          <a:p>
            <a:pPr lvl="1"/>
            <a:r>
              <a:rPr lang="da-DK" dirty="0"/>
              <a:t>Sundhedsfremme og forebyggelse (ernæring, tandpleje, fysisk og psykisk støtte)</a:t>
            </a:r>
          </a:p>
          <a:p>
            <a:pPr lvl="1"/>
            <a:r>
              <a:rPr lang="da-DK" dirty="0"/>
              <a:t>Pårørende samarbejde og samarbejde med frivillige</a:t>
            </a:r>
          </a:p>
          <a:p>
            <a:pPr marL="0" indent="0">
              <a:buNone/>
            </a:pPr>
            <a:endParaRPr lang="da-DK"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2195" y="116632"/>
            <a:ext cx="727623" cy="793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976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4122"/>
          </a:xfrm>
        </p:spPr>
        <p:txBody>
          <a:bodyPr>
            <a:noAutofit/>
          </a:bodyPr>
          <a:lstStyle/>
          <a:p>
            <a:r>
              <a:rPr lang="da-DK" sz="2800" dirty="0"/>
              <a:t>Profil, social- og sundhedsassistentuddannelse</a:t>
            </a:r>
          </a:p>
        </p:txBody>
      </p:sp>
      <p:sp>
        <p:nvSpPr>
          <p:cNvPr id="3" name="Pladsholder til indhold 2"/>
          <p:cNvSpPr>
            <a:spLocks noGrp="1"/>
          </p:cNvSpPr>
          <p:nvPr>
            <p:ph idx="1"/>
          </p:nvPr>
        </p:nvSpPr>
        <p:spPr>
          <a:xfrm>
            <a:off x="457200" y="1340768"/>
            <a:ext cx="8229600" cy="4525963"/>
          </a:xfrm>
        </p:spPr>
        <p:txBody>
          <a:bodyPr>
            <a:normAutofit fontScale="70000" lnSpcReduction="20000"/>
          </a:bodyPr>
          <a:lstStyle/>
          <a:p>
            <a:r>
              <a:rPr lang="da-DK" dirty="0"/>
              <a:t>Generelt styrkes den nye social- og sundhedsassistentuddannelse inden for opgaver relateret til sundhedsloven</a:t>
            </a:r>
          </a:p>
          <a:p>
            <a:r>
              <a:rPr lang="da-DK" dirty="0"/>
              <a:t>Generelt styrkes uddannelsen inden for temaerne</a:t>
            </a:r>
          </a:p>
          <a:p>
            <a:pPr lvl="1"/>
            <a:r>
              <a:rPr lang="da-DK" dirty="0"/>
              <a:t>Borger-/patientforløb og tværsektorielt samarbejde</a:t>
            </a:r>
          </a:p>
          <a:p>
            <a:pPr lvl="1"/>
            <a:r>
              <a:rPr lang="da-DK" dirty="0"/>
              <a:t>Koordinering og indgåelse i ledelse af teams</a:t>
            </a:r>
          </a:p>
          <a:p>
            <a:pPr lvl="1"/>
            <a:r>
              <a:rPr lang="da-DK" dirty="0"/>
              <a:t>Sygepleje inden for det palliative område styrkes</a:t>
            </a:r>
          </a:p>
          <a:p>
            <a:pPr lvl="1"/>
            <a:r>
              <a:rPr lang="da-DK" dirty="0"/>
              <a:t>Rehabilitering, sundhedsfremme, forebyggelse, tidlig opsporing og faglig refleksion og observation styrkes</a:t>
            </a:r>
          </a:p>
          <a:p>
            <a:pPr lvl="1"/>
            <a:r>
              <a:rPr lang="da-DK" dirty="0"/>
              <a:t>Foretage sygeplejefaglige vurderinger</a:t>
            </a:r>
          </a:p>
          <a:p>
            <a:pPr lvl="1"/>
            <a:r>
              <a:rPr lang="da-DK" dirty="0"/>
              <a:t>Metodisk tilgang til at løse sygeplejeopgaver</a:t>
            </a:r>
          </a:p>
          <a:p>
            <a:pPr lvl="1"/>
            <a:r>
              <a:rPr lang="da-DK" dirty="0"/>
              <a:t>Fokus på brug af diverse screeningsmetoder</a:t>
            </a:r>
          </a:p>
          <a:p>
            <a:pPr lvl="1"/>
            <a:r>
              <a:rPr lang="da-DK" dirty="0"/>
              <a:t>Tage initiativ til implementering af velfærdsteknologi og andre teknologiske løsninger – herunder støtte borger/patienter i det digitaliserede DK</a:t>
            </a:r>
          </a:p>
          <a:p>
            <a:pPr lvl="1"/>
            <a:r>
              <a:rPr lang="da-DK" dirty="0"/>
              <a:t>Øget fokus på patienter </a:t>
            </a:r>
            <a:r>
              <a:rPr lang="da-DK"/>
              <a:t>med infektioner</a:t>
            </a:r>
            <a:endParaRPr lang="da-DK" dirty="0"/>
          </a:p>
          <a:p>
            <a:pPr marL="0" indent="0">
              <a:buNone/>
            </a:pPr>
            <a:endParaRPr lang="da-DK" dirty="0"/>
          </a:p>
        </p:txBody>
      </p:sp>
      <p:pic>
        <p:nvPicPr>
          <p:cNvPr id="6146" name="Picture 2" descr="Sosu assistent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1681" y="56218"/>
            <a:ext cx="806061" cy="87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247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33074"/>
            <a:ext cx="8229600" cy="1143000"/>
          </a:xfrm>
        </p:spPr>
        <p:txBody>
          <a:bodyPr/>
          <a:lstStyle/>
          <a:p>
            <a:r>
              <a:rPr lang="da-DK" dirty="0"/>
              <a:t>Profiler og fagidentitet</a:t>
            </a:r>
          </a:p>
        </p:txBody>
      </p:sp>
      <p:sp>
        <p:nvSpPr>
          <p:cNvPr id="3" name="Pladsholder til indhold 2"/>
          <p:cNvSpPr>
            <a:spLocks noGrp="1"/>
          </p:cNvSpPr>
          <p:nvPr>
            <p:ph idx="1"/>
          </p:nvPr>
        </p:nvSpPr>
        <p:spPr>
          <a:xfrm>
            <a:off x="457200" y="1376074"/>
            <a:ext cx="8229600" cy="5138729"/>
          </a:xfrm>
        </p:spPr>
        <p:txBody>
          <a:bodyPr/>
          <a:lstStyle/>
          <a:p>
            <a:r>
              <a:rPr lang="da-DK" dirty="0"/>
              <a:t>Nye profiler = ny fagidentitet</a:t>
            </a:r>
          </a:p>
          <a:p>
            <a:endParaRPr lang="da-DK" dirty="0"/>
          </a:p>
          <a:p>
            <a:r>
              <a:rPr lang="da-DK" dirty="0"/>
              <a:t>Ny fagidentitet skal udvikles i relation til de to nye uddannelsers profiler</a:t>
            </a:r>
          </a:p>
          <a:p>
            <a:endParaRPr lang="da-DK" dirty="0"/>
          </a:p>
          <a:p>
            <a:r>
              <a:rPr lang="da-DK" dirty="0"/>
              <a:t>Praktikvejlederen en central figur/rollemodel</a:t>
            </a:r>
          </a:p>
        </p:txBody>
      </p:sp>
      <p:pic>
        <p:nvPicPr>
          <p:cNvPr id="4" name="Billede 3"/>
          <p:cNvPicPr>
            <a:picLocks noChangeAspect="1"/>
          </p:cNvPicPr>
          <p:nvPr/>
        </p:nvPicPr>
        <p:blipFill>
          <a:blip r:embed="rId3"/>
          <a:stretch>
            <a:fillRect/>
          </a:stretch>
        </p:blipFill>
        <p:spPr>
          <a:xfrm>
            <a:off x="5724128" y="4905078"/>
            <a:ext cx="2838450" cy="1609725"/>
          </a:xfrm>
          <a:prstGeom prst="rect">
            <a:avLst/>
          </a:prstGeom>
        </p:spPr>
      </p:pic>
    </p:spTree>
    <p:extLst>
      <p:ext uri="{BB962C8B-B14F-4D97-AF65-F5344CB8AC3E}">
        <p14:creationId xmlns:p14="http://schemas.microsoft.com/office/powerpoint/2010/main" val="4011620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212292"/>
            <a:ext cx="8229600" cy="1143000"/>
          </a:xfrm>
        </p:spPr>
        <p:txBody>
          <a:bodyPr/>
          <a:lstStyle/>
          <a:p>
            <a:r>
              <a:rPr lang="da-DK" dirty="0"/>
              <a:t>Praktikvejlederen som rollemodel</a:t>
            </a:r>
          </a:p>
        </p:txBody>
      </p:sp>
      <p:sp>
        <p:nvSpPr>
          <p:cNvPr id="5" name="Rektangel: afrundede hjørner 4"/>
          <p:cNvSpPr/>
          <p:nvPr/>
        </p:nvSpPr>
        <p:spPr>
          <a:xfrm>
            <a:off x="3635896" y="4925678"/>
            <a:ext cx="1728192" cy="86409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a-DK" dirty="0"/>
              <a:t>Udvikling af fagidentitet hos </a:t>
            </a:r>
            <a:r>
              <a:rPr lang="da-DK" b="1" dirty="0">
                <a:solidFill>
                  <a:schemeClr val="accent3">
                    <a:lumMod val="75000"/>
                  </a:schemeClr>
                </a:solidFill>
              </a:rPr>
              <a:t>eleven</a:t>
            </a:r>
          </a:p>
        </p:txBody>
      </p:sp>
      <p:sp>
        <p:nvSpPr>
          <p:cNvPr id="6" name="Ellipse 5"/>
          <p:cNvSpPr/>
          <p:nvPr/>
        </p:nvSpPr>
        <p:spPr>
          <a:xfrm>
            <a:off x="3203848" y="2636912"/>
            <a:ext cx="2426568" cy="9361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Praktikvejleder</a:t>
            </a:r>
          </a:p>
        </p:txBody>
      </p:sp>
      <p:sp>
        <p:nvSpPr>
          <p:cNvPr id="7" name="Ellipse 6"/>
          <p:cNvSpPr/>
          <p:nvPr/>
        </p:nvSpPr>
        <p:spPr>
          <a:xfrm>
            <a:off x="4565154" y="2025609"/>
            <a:ext cx="324036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a-DK" dirty="0"/>
              <a:t>Rollemodel</a:t>
            </a:r>
          </a:p>
          <a:p>
            <a:pPr algn="ctr"/>
            <a:r>
              <a:rPr lang="da-DK" dirty="0"/>
              <a:t>Vejlederkompetencer</a:t>
            </a:r>
          </a:p>
        </p:txBody>
      </p:sp>
      <p:sp>
        <p:nvSpPr>
          <p:cNvPr id="9" name="Pil: opadgående-nedadgående 8"/>
          <p:cNvSpPr/>
          <p:nvPr/>
        </p:nvSpPr>
        <p:spPr>
          <a:xfrm>
            <a:off x="4257676" y="3638484"/>
            <a:ext cx="484632" cy="1216152"/>
          </a:xfrm>
          <a:prstGeom prst="upDownArrow">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da-DK"/>
          </a:p>
        </p:txBody>
      </p:sp>
      <p:sp>
        <p:nvSpPr>
          <p:cNvPr id="10" name="Tekstfelt 9"/>
          <p:cNvSpPr txBox="1"/>
          <p:nvPr/>
        </p:nvSpPr>
        <p:spPr>
          <a:xfrm>
            <a:off x="7348314" y="2563848"/>
            <a:ext cx="1245840" cy="369332"/>
          </a:xfrm>
          <a:prstGeom prst="rect">
            <a:avLst/>
          </a:prstGeom>
          <a:solidFill>
            <a:schemeClr val="accent6">
              <a:lumMod val="20000"/>
              <a:lumOff val="80000"/>
            </a:schemeClr>
          </a:solidFill>
        </p:spPr>
        <p:txBody>
          <a:bodyPr wrap="square" rtlCol="0">
            <a:spAutoFit/>
          </a:bodyPr>
          <a:lstStyle/>
          <a:p>
            <a:r>
              <a:rPr lang="da-DK" dirty="0"/>
              <a:t>Faglige</a:t>
            </a:r>
          </a:p>
        </p:txBody>
      </p:sp>
      <p:sp>
        <p:nvSpPr>
          <p:cNvPr id="11" name="Tekstfelt 10"/>
          <p:cNvSpPr txBox="1"/>
          <p:nvPr/>
        </p:nvSpPr>
        <p:spPr>
          <a:xfrm>
            <a:off x="5949718" y="2774643"/>
            <a:ext cx="1440160" cy="369332"/>
          </a:xfrm>
          <a:prstGeom prst="rect">
            <a:avLst/>
          </a:prstGeom>
          <a:solidFill>
            <a:schemeClr val="accent6">
              <a:lumMod val="20000"/>
              <a:lumOff val="80000"/>
            </a:schemeClr>
          </a:solidFill>
        </p:spPr>
        <p:txBody>
          <a:bodyPr wrap="square" rtlCol="0">
            <a:spAutoFit/>
          </a:bodyPr>
          <a:lstStyle/>
          <a:p>
            <a:r>
              <a:rPr lang="da-DK" dirty="0"/>
              <a:t>Personlige</a:t>
            </a:r>
          </a:p>
        </p:txBody>
      </p:sp>
      <p:pic>
        <p:nvPicPr>
          <p:cNvPr id="14" name="Billede 13"/>
          <p:cNvPicPr>
            <a:picLocks noChangeAspect="1"/>
          </p:cNvPicPr>
          <p:nvPr/>
        </p:nvPicPr>
        <p:blipFill>
          <a:blip r:embed="rId3"/>
          <a:stretch>
            <a:fillRect/>
          </a:stretch>
        </p:blipFill>
        <p:spPr>
          <a:xfrm>
            <a:off x="700949" y="3970499"/>
            <a:ext cx="2514600" cy="1819275"/>
          </a:xfrm>
          <a:prstGeom prst="rect">
            <a:avLst/>
          </a:prstGeom>
        </p:spPr>
      </p:pic>
      <p:sp>
        <p:nvSpPr>
          <p:cNvPr id="2" name="Rektangel: afrundede hjørner 1"/>
          <p:cNvSpPr/>
          <p:nvPr/>
        </p:nvSpPr>
        <p:spPr>
          <a:xfrm>
            <a:off x="7191963" y="3627563"/>
            <a:ext cx="914400"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a-DK" sz="1200" dirty="0">
                <a:solidFill>
                  <a:schemeClr val="tx1"/>
                </a:solidFill>
              </a:rPr>
              <a:t>EUD-faglighed</a:t>
            </a:r>
          </a:p>
        </p:txBody>
      </p:sp>
      <p:sp>
        <p:nvSpPr>
          <p:cNvPr id="12" name="Rektangel: afrundede hjørner 11"/>
          <p:cNvSpPr/>
          <p:nvPr/>
        </p:nvSpPr>
        <p:spPr>
          <a:xfrm>
            <a:off x="8136954" y="3154349"/>
            <a:ext cx="914400"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a-DK" sz="1200" dirty="0">
                <a:solidFill>
                  <a:schemeClr val="tx1"/>
                </a:solidFill>
              </a:rPr>
              <a:t>Fagets faglighed</a:t>
            </a:r>
          </a:p>
        </p:txBody>
      </p:sp>
      <p:cxnSp>
        <p:nvCxnSpPr>
          <p:cNvPr id="8" name="Lige pilforbindelse 7"/>
          <p:cNvCxnSpPr>
            <a:stCxn id="10" idx="2"/>
            <a:endCxn id="12" idx="0"/>
          </p:cNvCxnSpPr>
          <p:nvPr/>
        </p:nvCxnSpPr>
        <p:spPr>
          <a:xfrm>
            <a:off x="7971234" y="2933180"/>
            <a:ext cx="622920" cy="221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Lige pilforbindelse 14"/>
          <p:cNvCxnSpPr>
            <a:stCxn id="10" idx="2"/>
            <a:endCxn id="2" idx="0"/>
          </p:cNvCxnSpPr>
          <p:nvPr/>
        </p:nvCxnSpPr>
        <p:spPr>
          <a:xfrm flipH="1">
            <a:off x="7649163" y="2933180"/>
            <a:ext cx="322071" cy="694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ktangel 15"/>
          <p:cNvSpPr/>
          <p:nvPr/>
        </p:nvSpPr>
        <p:spPr>
          <a:xfrm>
            <a:off x="3691953" y="3985801"/>
            <a:ext cx="1656184" cy="5215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a-DK" sz="1200" dirty="0">
                <a:solidFill>
                  <a:schemeClr val="tx1"/>
                </a:solidFill>
              </a:rPr>
              <a:t>‘Videregivelse af faget’</a:t>
            </a:r>
          </a:p>
        </p:txBody>
      </p:sp>
      <p:sp>
        <p:nvSpPr>
          <p:cNvPr id="17" name="Rektangel: afrundede hjørner 16"/>
          <p:cNvSpPr/>
          <p:nvPr/>
        </p:nvSpPr>
        <p:spPr>
          <a:xfrm>
            <a:off x="7972688" y="4412882"/>
            <a:ext cx="914400"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a-DK" sz="1200" dirty="0">
                <a:solidFill>
                  <a:schemeClr val="tx1"/>
                </a:solidFill>
              </a:rPr>
              <a:t>Pædagogik</a:t>
            </a:r>
          </a:p>
        </p:txBody>
      </p:sp>
      <p:cxnSp>
        <p:nvCxnSpPr>
          <p:cNvPr id="19" name="Lige pilforbindelse 18"/>
          <p:cNvCxnSpPr>
            <a:stCxn id="10" idx="2"/>
            <a:endCxn id="17" idx="0"/>
          </p:cNvCxnSpPr>
          <p:nvPr/>
        </p:nvCxnSpPr>
        <p:spPr>
          <a:xfrm>
            <a:off x="7971234" y="2933180"/>
            <a:ext cx="458654" cy="1479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200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33074"/>
            <a:ext cx="8229600" cy="1143000"/>
          </a:xfrm>
        </p:spPr>
        <p:txBody>
          <a:bodyPr>
            <a:normAutofit fontScale="90000"/>
          </a:bodyPr>
          <a:lstStyle/>
          <a:p>
            <a:r>
              <a:rPr lang="da-DK" dirty="0"/>
              <a:t>Anerkendelse af praktikvejledningen</a:t>
            </a:r>
          </a:p>
        </p:txBody>
      </p:sp>
      <p:sp>
        <p:nvSpPr>
          <p:cNvPr id="3" name="Ellipse 2"/>
          <p:cNvSpPr/>
          <p:nvPr/>
        </p:nvSpPr>
        <p:spPr>
          <a:xfrm>
            <a:off x="1162472" y="4040383"/>
            <a:ext cx="3218656" cy="111671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a-DK" sz="2400" b="1" dirty="0">
                <a:solidFill>
                  <a:schemeClr val="tx1"/>
                </a:solidFill>
              </a:rPr>
              <a:t>Praktikvejleder</a:t>
            </a:r>
          </a:p>
        </p:txBody>
      </p:sp>
      <p:sp>
        <p:nvSpPr>
          <p:cNvPr id="4" name="Ellipse 3"/>
          <p:cNvSpPr/>
          <p:nvPr/>
        </p:nvSpPr>
        <p:spPr>
          <a:xfrm>
            <a:off x="4788024" y="4138496"/>
            <a:ext cx="2880320" cy="9144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a-DK" sz="2800" b="1" dirty="0">
                <a:solidFill>
                  <a:schemeClr val="tx1"/>
                </a:solidFill>
              </a:rPr>
              <a:t>Elev</a:t>
            </a:r>
          </a:p>
        </p:txBody>
      </p:sp>
      <p:sp>
        <p:nvSpPr>
          <p:cNvPr id="5" name="Pil: venstre-højre 4"/>
          <p:cNvSpPr/>
          <p:nvPr/>
        </p:nvSpPr>
        <p:spPr>
          <a:xfrm>
            <a:off x="3863769" y="4373892"/>
            <a:ext cx="1944216" cy="443607"/>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a-DK" dirty="0"/>
              <a:t>Anerkendelse</a:t>
            </a:r>
          </a:p>
        </p:txBody>
      </p:sp>
      <p:sp>
        <p:nvSpPr>
          <p:cNvPr id="6" name="Tekstfelt 5"/>
          <p:cNvSpPr txBox="1"/>
          <p:nvPr/>
        </p:nvSpPr>
        <p:spPr>
          <a:xfrm>
            <a:off x="1359803" y="1976400"/>
            <a:ext cx="864096" cy="369332"/>
          </a:xfrm>
          <a:prstGeom prst="rect">
            <a:avLst/>
          </a:prstGeom>
          <a:noFill/>
        </p:spPr>
        <p:txBody>
          <a:bodyPr wrap="square" rtlCol="0">
            <a:spAutoFit/>
          </a:bodyPr>
          <a:lstStyle/>
          <a:p>
            <a:r>
              <a:rPr lang="da-DK" dirty="0"/>
              <a:t>Leder</a:t>
            </a:r>
          </a:p>
        </p:txBody>
      </p:sp>
      <p:sp>
        <p:nvSpPr>
          <p:cNvPr id="7" name="Tekstfelt 6"/>
          <p:cNvSpPr txBox="1"/>
          <p:nvPr/>
        </p:nvSpPr>
        <p:spPr>
          <a:xfrm>
            <a:off x="1403648" y="1556792"/>
            <a:ext cx="1080120" cy="369332"/>
          </a:xfrm>
          <a:prstGeom prst="rect">
            <a:avLst/>
          </a:prstGeom>
          <a:noFill/>
        </p:spPr>
        <p:txBody>
          <a:bodyPr wrap="square" rtlCol="0">
            <a:spAutoFit/>
          </a:bodyPr>
          <a:lstStyle/>
          <a:p>
            <a:r>
              <a:rPr lang="da-DK" dirty="0"/>
              <a:t>Kolleger</a:t>
            </a:r>
          </a:p>
        </p:txBody>
      </p:sp>
      <p:sp>
        <p:nvSpPr>
          <p:cNvPr id="8" name="Tekstfelt 7"/>
          <p:cNvSpPr txBox="1"/>
          <p:nvPr/>
        </p:nvSpPr>
        <p:spPr>
          <a:xfrm>
            <a:off x="2355356" y="1409442"/>
            <a:ext cx="2160204" cy="369332"/>
          </a:xfrm>
          <a:prstGeom prst="rect">
            <a:avLst/>
          </a:prstGeom>
          <a:noFill/>
        </p:spPr>
        <p:txBody>
          <a:bodyPr wrap="square" rtlCol="0">
            <a:spAutoFit/>
          </a:bodyPr>
          <a:lstStyle/>
          <a:p>
            <a:r>
              <a:rPr lang="da-DK" dirty="0"/>
              <a:t>Samarbejdspartnere</a:t>
            </a:r>
          </a:p>
        </p:txBody>
      </p:sp>
      <p:sp>
        <p:nvSpPr>
          <p:cNvPr id="9" name="Tekstfelt 8"/>
          <p:cNvSpPr txBox="1"/>
          <p:nvPr/>
        </p:nvSpPr>
        <p:spPr>
          <a:xfrm>
            <a:off x="2123728" y="1927617"/>
            <a:ext cx="2448272" cy="369332"/>
          </a:xfrm>
          <a:prstGeom prst="rect">
            <a:avLst/>
          </a:prstGeom>
          <a:noFill/>
        </p:spPr>
        <p:txBody>
          <a:bodyPr wrap="square" rtlCol="0">
            <a:spAutoFit/>
          </a:bodyPr>
          <a:lstStyle/>
          <a:p>
            <a:r>
              <a:rPr lang="da-DK" dirty="0"/>
              <a:t>Andre praktikvejledere</a:t>
            </a:r>
          </a:p>
        </p:txBody>
      </p:sp>
      <p:sp>
        <p:nvSpPr>
          <p:cNvPr id="10" name="Tekstfelt 9"/>
          <p:cNvSpPr txBox="1"/>
          <p:nvPr/>
        </p:nvSpPr>
        <p:spPr>
          <a:xfrm>
            <a:off x="1383207" y="3745405"/>
            <a:ext cx="1080120" cy="261610"/>
          </a:xfrm>
          <a:prstGeom prst="rect">
            <a:avLst/>
          </a:prstGeom>
          <a:noFill/>
        </p:spPr>
        <p:txBody>
          <a:bodyPr wrap="square" rtlCol="0">
            <a:spAutoFit/>
          </a:bodyPr>
          <a:lstStyle/>
          <a:p>
            <a:r>
              <a:rPr lang="da-DK" sz="1100" dirty="0"/>
              <a:t>Anerkendelse</a:t>
            </a:r>
          </a:p>
        </p:txBody>
      </p:sp>
      <p:sp>
        <p:nvSpPr>
          <p:cNvPr id="11" name="Tekstfelt 10"/>
          <p:cNvSpPr txBox="1"/>
          <p:nvPr/>
        </p:nvSpPr>
        <p:spPr>
          <a:xfrm>
            <a:off x="2411372" y="3631813"/>
            <a:ext cx="1080120" cy="261610"/>
          </a:xfrm>
          <a:prstGeom prst="rect">
            <a:avLst/>
          </a:prstGeom>
          <a:noFill/>
        </p:spPr>
        <p:txBody>
          <a:bodyPr wrap="square" rtlCol="0">
            <a:spAutoFit/>
          </a:bodyPr>
          <a:lstStyle/>
          <a:p>
            <a:r>
              <a:rPr lang="da-DK" sz="1100" dirty="0"/>
              <a:t>Anerkendelse</a:t>
            </a:r>
          </a:p>
        </p:txBody>
      </p:sp>
      <p:sp>
        <p:nvSpPr>
          <p:cNvPr id="12" name="Tekstfelt 11"/>
          <p:cNvSpPr txBox="1"/>
          <p:nvPr/>
        </p:nvSpPr>
        <p:spPr>
          <a:xfrm>
            <a:off x="3235021" y="3786834"/>
            <a:ext cx="1080120" cy="261610"/>
          </a:xfrm>
          <a:prstGeom prst="rect">
            <a:avLst/>
          </a:prstGeom>
          <a:noFill/>
        </p:spPr>
        <p:txBody>
          <a:bodyPr wrap="square" rtlCol="0">
            <a:spAutoFit/>
          </a:bodyPr>
          <a:lstStyle/>
          <a:p>
            <a:r>
              <a:rPr lang="da-DK" sz="1100" dirty="0"/>
              <a:t>Anerkendelse</a:t>
            </a:r>
          </a:p>
        </p:txBody>
      </p:sp>
      <p:cxnSp>
        <p:nvCxnSpPr>
          <p:cNvPr id="14" name="Lige pilforbindelse 13"/>
          <p:cNvCxnSpPr>
            <a:endCxn id="10" idx="2"/>
          </p:cNvCxnSpPr>
          <p:nvPr/>
        </p:nvCxnSpPr>
        <p:spPr>
          <a:xfrm flipH="1" flipV="1">
            <a:off x="1923267" y="4007015"/>
            <a:ext cx="488105" cy="366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Lige pilforbindelse 15"/>
          <p:cNvCxnSpPr/>
          <p:nvPr/>
        </p:nvCxnSpPr>
        <p:spPr>
          <a:xfrm flipV="1">
            <a:off x="2828125" y="3926791"/>
            <a:ext cx="0" cy="447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Lige pilforbindelse 17"/>
          <p:cNvCxnSpPr/>
          <p:nvPr/>
        </p:nvCxnSpPr>
        <p:spPr>
          <a:xfrm flipV="1">
            <a:off x="3235021" y="4040383"/>
            <a:ext cx="400875" cy="333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Højre klammeparentes 18"/>
          <p:cNvSpPr/>
          <p:nvPr/>
        </p:nvSpPr>
        <p:spPr>
          <a:xfrm rot="5400000">
            <a:off x="2769505" y="1099104"/>
            <a:ext cx="264027" cy="3228080"/>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da-DK"/>
          </a:p>
        </p:txBody>
      </p:sp>
      <p:sp>
        <p:nvSpPr>
          <p:cNvPr id="20" name="Tekstfelt 19"/>
          <p:cNvSpPr txBox="1"/>
          <p:nvPr/>
        </p:nvSpPr>
        <p:spPr>
          <a:xfrm>
            <a:off x="2123728" y="2923866"/>
            <a:ext cx="1484005" cy="369332"/>
          </a:xfrm>
          <a:prstGeom prst="rect">
            <a:avLst/>
          </a:prstGeom>
          <a:noFill/>
        </p:spPr>
        <p:txBody>
          <a:bodyPr wrap="square" rtlCol="0">
            <a:spAutoFit/>
          </a:bodyPr>
          <a:lstStyle/>
          <a:p>
            <a:r>
              <a:rPr lang="da-DK" dirty="0"/>
              <a:t>Anerkendelse</a:t>
            </a:r>
          </a:p>
        </p:txBody>
      </p:sp>
    </p:spTree>
    <p:extLst>
      <p:ext uri="{BB962C8B-B14F-4D97-AF65-F5344CB8AC3E}">
        <p14:creationId xmlns:p14="http://schemas.microsoft.com/office/powerpoint/2010/main" val="3722499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856"/>
            <a:ext cx="8229600" cy="1143000"/>
          </a:xfrm>
        </p:spPr>
        <p:txBody>
          <a:bodyPr/>
          <a:lstStyle/>
          <a:p>
            <a:r>
              <a:rPr lang="da-DK" dirty="0"/>
              <a:t>Elever som ‘gaver’ </a:t>
            </a:r>
          </a:p>
        </p:txBody>
      </p:sp>
      <p:pic>
        <p:nvPicPr>
          <p:cNvPr id="3" name="Billede 2"/>
          <p:cNvPicPr>
            <a:picLocks noChangeAspect="1"/>
          </p:cNvPicPr>
          <p:nvPr/>
        </p:nvPicPr>
        <p:blipFill>
          <a:blip r:embed="rId3"/>
          <a:stretch>
            <a:fillRect/>
          </a:stretch>
        </p:blipFill>
        <p:spPr>
          <a:xfrm>
            <a:off x="3059832" y="2708920"/>
            <a:ext cx="2790825" cy="1638300"/>
          </a:xfrm>
          <a:prstGeom prst="rect">
            <a:avLst/>
          </a:prstGeom>
        </p:spPr>
      </p:pic>
      <p:sp>
        <p:nvSpPr>
          <p:cNvPr id="4" name="Rektangel: afrundede hjørner 3"/>
          <p:cNvSpPr/>
          <p:nvPr/>
        </p:nvSpPr>
        <p:spPr>
          <a:xfrm>
            <a:off x="1331640" y="2060848"/>
            <a:ext cx="1512168" cy="864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a-DK" sz="1600" dirty="0">
                <a:solidFill>
                  <a:schemeClr val="tx1"/>
                </a:solidFill>
              </a:rPr>
              <a:t>Kommer med nyeste viden</a:t>
            </a:r>
          </a:p>
        </p:txBody>
      </p:sp>
      <p:sp>
        <p:nvSpPr>
          <p:cNvPr id="6" name="Rektangel: afrundede hjørner 5"/>
          <p:cNvSpPr/>
          <p:nvPr/>
        </p:nvSpPr>
        <p:spPr>
          <a:xfrm>
            <a:off x="1259632" y="4581128"/>
            <a:ext cx="1512168" cy="864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a-DK" sz="1600" dirty="0">
                <a:solidFill>
                  <a:schemeClr val="tx1"/>
                </a:solidFill>
              </a:rPr>
              <a:t>Udvikler afdelingen</a:t>
            </a:r>
          </a:p>
        </p:txBody>
      </p:sp>
      <p:sp>
        <p:nvSpPr>
          <p:cNvPr id="7" name="Rektangel: afrundede hjørner 6"/>
          <p:cNvSpPr/>
          <p:nvPr/>
        </p:nvSpPr>
        <p:spPr>
          <a:xfrm>
            <a:off x="5508104" y="1700808"/>
            <a:ext cx="1854721" cy="864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a-DK" sz="1600" dirty="0">
                <a:solidFill>
                  <a:schemeClr val="tx1"/>
                </a:solidFill>
              </a:rPr>
              <a:t>Skaber dynamik i  personalegruppen</a:t>
            </a:r>
          </a:p>
        </p:txBody>
      </p:sp>
      <p:sp>
        <p:nvSpPr>
          <p:cNvPr id="8" name="Rektangel: afrundede hjørner 7"/>
          <p:cNvSpPr/>
          <p:nvPr/>
        </p:nvSpPr>
        <p:spPr>
          <a:xfrm>
            <a:off x="6597997" y="3284984"/>
            <a:ext cx="1529655"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a-DK" sz="1600" dirty="0">
                <a:solidFill>
                  <a:schemeClr val="tx1"/>
                </a:solidFill>
              </a:rPr>
              <a:t>Potentielle kolleger</a:t>
            </a:r>
          </a:p>
        </p:txBody>
      </p:sp>
      <p:sp>
        <p:nvSpPr>
          <p:cNvPr id="9" name="Rektangel: afrundede hjørner 8"/>
          <p:cNvSpPr/>
          <p:nvPr/>
        </p:nvSpPr>
        <p:spPr>
          <a:xfrm>
            <a:off x="5292080" y="5013176"/>
            <a:ext cx="1529655"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a-DK" sz="1600" dirty="0">
                <a:solidFill>
                  <a:schemeClr val="tx1"/>
                </a:solidFill>
              </a:rPr>
              <a:t>Find selv på mere</a:t>
            </a:r>
          </a:p>
        </p:txBody>
      </p:sp>
      <p:cxnSp>
        <p:nvCxnSpPr>
          <p:cNvPr id="11" name="Lige pilforbindelse 10"/>
          <p:cNvCxnSpPr/>
          <p:nvPr/>
        </p:nvCxnSpPr>
        <p:spPr>
          <a:xfrm>
            <a:off x="2213738" y="2958302"/>
            <a:ext cx="1260140" cy="3600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Lige pilforbindelse 12"/>
          <p:cNvCxnSpPr/>
          <p:nvPr/>
        </p:nvCxnSpPr>
        <p:spPr>
          <a:xfrm flipV="1">
            <a:off x="2843808" y="4347220"/>
            <a:ext cx="792088" cy="6659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Lige pilforbindelse 14"/>
          <p:cNvCxnSpPr/>
          <p:nvPr/>
        </p:nvCxnSpPr>
        <p:spPr>
          <a:xfrm flipH="1" flipV="1">
            <a:off x="5148064" y="4347220"/>
            <a:ext cx="908843" cy="53256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Lige pilforbindelse 16"/>
          <p:cNvCxnSpPr/>
          <p:nvPr/>
        </p:nvCxnSpPr>
        <p:spPr>
          <a:xfrm flipH="1">
            <a:off x="5850657" y="3645024"/>
            <a:ext cx="58480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18"/>
          <p:cNvCxnSpPr/>
          <p:nvPr/>
        </p:nvCxnSpPr>
        <p:spPr>
          <a:xfrm flipH="1">
            <a:off x="4932040" y="2132856"/>
            <a:ext cx="504056" cy="7200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678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2483768" y="1844824"/>
            <a:ext cx="4406102" cy="3528392"/>
          </a:xfrm>
          <a:prstGeom prst="rect">
            <a:avLst/>
          </a:prstGeom>
        </p:spPr>
      </p:pic>
      <p:sp>
        <p:nvSpPr>
          <p:cNvPr id="4" name="Titel 3"/>
          <p:cNvSpPr>
            <a:spLocks noGrp="1"/>
          </p:cNvSpPr>
          <p:nvPr>
            <p:ph type="title"/>
          </p:nvPr>
        </p:nvSpPr>
        <p:spPr/>
        <p:txBody>
          <a:bodyPr/>
          <a:lstStyle/>
          <a:p>
            <a:r>
              <a:rPr lang="da-DK" dirty="0"/>
              <a:t>Ekstra materiale</a:t>
            </a:r>
          </a:p>
        </p:txBody>
      </p:sp>
    </p:spTree>
    <p:extLst>
      <p:ext uri="{BB962C8B-B14F-4D97-AF65-F5344CB8AC3E}">
        <p14:creationId xmlns:p14="http://schemas.microsoft.com/office/powerpoint/2010/main" val="2567725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16632"/>
            <a:ext cx="8229600" cy="1143000"/>
          </a:xfrm>
        </p:spPr>
        <p:txBody>
          <a:bodyPr/>
          <a:lstStyle/>
          <a:p>
            <a:r>
              <a:rPr lang="da-DK" dirty="0"/>
              <a:t>Jeg kommer ind på…</a:t>
            </a:r>
          </a:p>
        </p:txBody>
      </p:sp>
      <p:sp>
        <p:nvSpPr>
          <p:cNvPr id="3" name="Pladsholder til indhold 2"/>
          <p:cNvSpPr>
            <a:spLocks noGrp="1"/>
          </p:cNvSpPr>
          <p:nvPr>
            <p:ph idx="1"/>
          </p:nvPr>
        </p:nvSpPr>
        <p:spPr/>
        <p:txBody>
          <a:bodyPr>
            <a:normAutofit/>
          </a:bodyPr>
          <a:lstStyle/>
          <a:p>
            <a:r>
              <a:rPr lang="da-DK" dirty="0"/>
              <a:t>Fagets udvikling og fagidentitet</a:t>
            </a:r>
          </a:p>
          <a:p>
            <a:pPr lvl="1"/>
            <a:r>
              <a:rPr lang="da-DK" dirty="0"/>
              <a:t>Praktikvejledning skal følge med</a:t>
            </a:r>
          </a:p>
          <a:p>
            <a:r>
              <a:rPr lang="da-DK" dirty="0"/>
              <a:t>Hvorfor ændre social- og sundhedsuddannelsen?</a:t>
            </a:r>
          </a:p>
          <a:p>
            <a:r>
              <a:rPr lang="da-DK" dirty="0"/>
              <a:t>Uddannelsernes profiler</a:t>
            </a:r>
          </a:p>
          <a:p>
            <a:r>
              <a:rPr lang="da-DK" dirty="0"/>
              <a:t>Praktikvejlederen i centrum for elevernes uddannelse</a:t>
            </a:r>
          </a:p>
          <a:p>
            <a:r>
              <a:rPr lang="da-DK" dirty="0"/>
              <a:t>Forskellige elevtyper</a:t>
            </a:r>
          </a:p>
          <a:p>
            <a:endParaRPr lang="da-DK" dirty="0"/>
          </a:p>
          <a:p>
            <a:endParaRPr lang="da-DK" dirty="0"/>
          </a:p>
        </p:txBody>
      </p:sp>
    </p:spTree>
    <p:extLst>
      <p:ext uri="{BB962C8B-B14F-4D97-AF65-F5344CB8AC3E}">
        <p14:creationId xmlns:p14="http://schemas.microsoft.com/office/powerpoint/2010/main" val="1545697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6880" y="506792"/>
            <a:ext cx="7704856" cy="1008112"/>
          </a:xfrm>
          <a:ln>
            <a:noFill/>
          </a:ln>
        </p:spPr>
        <p:txBody>
          <a:bodyPr>
            <a:normAutofit fontScale="90000"/>
          </a:bodyPr>
          <a:lstStyle/>
          <a:p>
            <a:r>
              <a:rPr lang="da-DK" sz="4000" dirty="0"/>
              <a:t>Flere forskellige elevtyper</a:t>
            </a:r>
            <a:br>
              <a:rPr lang="da-DK" sz="4000" dirty="0"/>
            </a:br>
            <a:endParaRPr lang="da-DK" sz="4000" dirty="0"/>
          </a:p>
        </p:txBody>
      </p:sp>
      <p:sp>
        <p:nvSpPr>
          <p:cNvPr id="3" name="Pladsholder til indhold 2"/>
          <p:cNvSpPr>
            <a:spLocks noGrp="1"/>
          </p:cNvSpPr>
          <p:nvPr>
            <p:ph idx="1"/>
          </p:nvPr>
        </p:nvSpPr>
        <p:spPr>
          <a:xfrm>
            <a:off x="667454" y="1556792"/>
            <a:ext cx="7772400" cy="5184576"/>
          </a:xfrm>
        </p:spPr>
        <p:txBody>
          <a:bodyPr/>
          <a:lstStyle/>
          <a:p>
            <a:pPr lvl="2" indent="-342900"/>
            <a:r>
              <a:rPr lang="da-DK" sz="1600" b="1" dirty="0"/>
              <a:t>Talentspor på begge uddannelser</a:t>
            </a:r>
            <a:r>
              <a:rPr lang="da-DK" sz="1600" dirty="0"/>
              <a:t/>
            </a:r>
            <a:br>
              <a:rPr lang="da-DK" sz="1600" dirty="0"/>
            </a:br>
            <a:r>
              <a:rPr lang="da-DK" sz="1600" dirty="0"/>
              <a:t>Et talentspor består af min. 25 pct. af obligatoriske fag på et højere niveau (ekspert niveau).</a:t>
            </a:r>
          </a:p>
          <a:p>
            <a:pPr marL="0" indent="0">
              <a:buNone/>
            </a:pPr>
            <a:endParaRPr lang="da-DK" sz="2000" dirty="0"/>
          </a:p>
          <a:p>
            <a:pPr lvl="2" indent="-342900"/>
            <a:r>
              <a:rPr lang="da-DK" sz="1600" b="1" dirty="0"/>
              <a:t>Fag på valgfrit højere niveau</a:t>
            </a:r>
            <a:br>
              <a:rPr lang="da-DK" sz="1600" b="1" dirty="0"/>
            </a:br>
            <a:r>
              <a:rPr lang="da-DK" sz="1600" dirty="0"/>
              <a:t>Udvalgte fag, som eleverne kan vælge at gennemføre på et højere niveau. Disse højniveau fag er også dem som tegner talentsporene.</a:t>
            </a:r>
          </a:p>
          <a:p>
            <a:pPr indent="-342900"/>
            <a:endParaRPr lang="da-DK" sz="2000" dirty="0"/>
          </a:p>
          <a:p>
            <a:pPr lvl="2" indent="-342900"/>
            <a:r>
              <a:rPr lang="da-DK" sz="1600" b="1" dirty="0"/>
              <a:t>EUX</a:t>
            </a:r>
            <a:br>
              <a:rPr lang="da-DK" sz="1600" b="1" dirty="0"/>
            </a:br>
            <a:r>
              <a:rPr lang="da-DK" sz="1600" dirty="0"/>
              <a:t>Kombination af erhvervsfaglig uddannelse og studentereksamen.</a:t>
            </a:r>
            <a:br>
              <a:rPr lang="da-DK" sz="1600" dirty="0"/>
            </a:br>
            <a:r>
              <a:rPr lang="da-DK" sz="1600" dirty="0"/>
              <a:t>Videreuddannelsesperspektiv. </a:t>
            </a:r>
          </a:p>
          <a:p>
            <a:pPr lvl="2" indent="-342900"/>
            <a:r>
              <a:rPr lang="da-DK" sz="1600" dirty="0"/>
              <a:t>Uddannelseslængde: 4 år, 6 mdr. og 3 uger (heraf 79,2 skoleuger)</a:t>
            </a:r>
          </a:p>
          <a:p>
            <a:pPr lvl="2" indent="-342900"/>
            <a:r>
              <a:rPr lang="da-DK" sz="1600" dirty="0"/>
              <a:t>Ingen standardafkortning</a:t>
            </a:r>
          </a:p>
          <a:p>
            <a:pPr lvl="2"/>
            <a:r>
              <a:rPr lang="da-DK" sz="1600" dirty="0"/>
              <a:t>Giver adgang til videreuddannelse via kvote 1.</a:t>
            </a:r>
          </a:p>
          <a:p>
            <a:pPr lvl="2" indent="-342900"/>
            <a:endParaRPr lang="da-DK" sz="1600" dirty="0"/>
          </a:p>
          <a:p>
            <a:pPr lvl="2" indent="-342900"/>
            <a:endParaRPr lang="da-DK" sz="1600" dirty="0"/>
          </a:p>
          <a:p>
            <a:pPr marL="914400" lvl="2" indent="0">
              <a:buNone/>
            </a:pPr>
            <a:r>
              <a:rPr lang="da-DK" sz="1200" dirty="0"/>
              <a:t>      </a:t>
            </a:r>
            <a:r>
              <a:rPr lang="da-DK" sz="2000" dirty="0"/>
              <a:t>      </a:t>
            </a:r>
          </a:p>
        </p:txBody>
      </p:sp>
      <p:sp>
        <p:nvSpPr>
          <p:cNvPr id="4" name="Tekstboks 3"/>
          <p:cNvSpPr txBox="1"/>
          <p:nvPr/>
        </p:nvSpPr>
        <p:spPr>
          <a:xfrm>
            <a:off x="6411641" y="5085184"/>
            <a:ext cx="1152128" cy="461665"/>
          </a:xfrm>
          <a:prstGeom prst="rect">
            <a:avLst/>
          </a:prstGeom>
          <a:noFill/>
          <a:ln>
            <a:solidFill>
              <a:schemeClr val="accent1"/>
            </a:solidFill>
          </a:ln>
        </p:spPr>
        <p:txBody>
          <a:bodyPr wrap="square" rtlCol="0">
            <a:spAutoFit/>
          </a:bodyPr>
          <a:lstStyle/>
          <a:p>
            <a:r>
              <a:rPr lang="da-DK" sz="1200" dirty="0">
                <a:solidFill>
                  <a:schemeClr val="bg1">
                    <a:lumMod val="50000"/>
                  </a:schemeClr>
                </a:solidFill>
              </a:rPr>
              <a:t>9 mdr. længere </a:t>
            </a:r>
            <a:r>
              <a:rPr lang="da-DK" sz="1200">
                <a:solidFill>
                  <a:schemeClr val="bg1">
                    <a:lumMod val="50000"/>
                  </a:schemeClr>
                </a:solidFill>
              </a:rPr>
              <a:t>end EUD</a:t>
            </a:r>
            <a:endParaRPr lang="da-DK" sz="1200" dirty="0">
              <a:solidFill>
                <a:schemeClr val="bg1">
                  <a:lumMod val="50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957" y="0"/>
            <a:ext cx="2025575" cy="1517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Venstre klammeparentes 4"/>
          <p:cNvSpPr/>
          <p:nvPr/>
        </p:nvSpPr>
        <p:spPr>
          <a:xfrm>
            <a:off x="1150144" y="1700808"/>
            <a:ext cx="216024" cy="1728192"/>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da-DK"/>
          </a:p>
        </p:txBody>
      </p:sp>
      <p:sp>
        <p:nvSpPr>
          <p:cNvPr id="7" name="Tekstboks 6"/>
          <p:cNvSpPr txBox="1"/>
          <p:nvPr/>
        </p:nvSpPr>
        <p:spPr>
          <a:xfrm>
            <a:off x="441633" y="2305109"/>
            <a:ext cx="890720" cy="738664"/>
          </a:xfrm>
          <a:prstGeom prst="rect">
            <a:avLst/>
          </a:prstGeom>
          <a:noFill/>
        </p:spPr>
        <p:txBody>
          <a:bodyPr wrap="square" rtlCol="0">
            <a:spAutoFit/>
          </a:bodyPr>
          <a:lstStyle/>
          <a:p>
            <a:r>
              <a:rPr lang="da-DK" sz="1400" dirty="0"/>
              <a:t>Højere fagrettet niveau</a:t>
            </a:r>
          </a:p>
        </p:txBody>
      </p:sp>
      <p:sp>
        <p:nvSpPr>
          <p:cNvPr id="9" name="Venstre klammeparentes 8"/>
          <p:cNvSpPr/>
          <p:nvPr/>
        </p:nvSpPr>
        <p:spPr>
          <a:xfrm>
            <a:off x="1194532" y="3969684"/>
            <a:ext cx="216024" cy="1454968"/>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da-DK"/>
          </a:p>
        </p:txBody>
      </p:sp>
      <p:sp>
        <p:nvSpPr>
          <p:cNvPr id="8" name="Tekstboks 7"/>
          <p:cNvSpPr txBox="1"/>
          <p:nvPr/>
        </p:nvSpPr>
        <p:spPr>
          <a:xfrm>
            <a:off x="446836" y="4355989"/>
            <a:ext cx="855708" cy="738664"/>
          </a:xfrm>
          <a:prstGeom prst="rect">
            <a:avLst/>
          </a:prstGeom>
          <a:noFill/>
        </p:spPr>
        <p:txBody>
          <a:bodyPr wrap="square" rtlCol="0">
            <a:spAutoFit/>
          </a:bodyPr>
          <a:lstStyle/>
          <a:p>
            <a:r>
              <a:rPr lang="da-DK" sz="1400" dirty="0"/>
              <a:t>Højere alment niveau</a:t>
            </a:r>
          </a:p>
        </p:txBody>
      </p:sp>
    </p:spTree>
    <p:extLst>
      <p:ext uri="{BB962C8B-B14F-4D97-AF65-F5344CB8AC3E}">
        <p14:creationId xmlns:p14="http://schemas.microsoft.com/office/powerpoint/2010/main" val="2007597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Kvalitet i vejledningen - læringsmiljøet</a:t>
            </a:r>
          </a:p>
        </p:txBody>
      </p:sp>
      <p:sp>
        <p:nvSpPr>
          <p:cNvPr id="3" name="Pladsholder til indhold 2"/>
          <p:cNvSpPr>
            <a:spLocks noGrp="1"/>
          </p:cNvSpPr>
          <p:nvPr>
            <p:ph idx="1"/>
          </p:nvPr>
        </p:nvSpPr>
        <p:spPr/>
        <p:txBody>
          <a:bodyPr>
            <a:normAutofit fontScale="85000" lnSpcReduction="10000"/>
          </a:bodyPr>
          <a:lstStyle/>
          <a:p>
            <a:r>
              <a:rPr lang="da-DK" dirty="0"/>
              <a:t>Opbakning og fokus på at praktikvejledning er en vigtig opgave (næsten) på lige fod med plejen</a:t>
            </a:r>
          </a:p>
          <a:p>
            <a:r>
              <a:rPr lang="da-DK" dirty="0"/>
              <a:t>At være elev fremfor studerende eller ‘billig arbejdskraft’</a:t>
            </a:r>
          </a:p>
          <a:p>
            <a:r>
              <a:rPr lang="da-DK" dirty="0"/>
              <a:t>Forberedte på at eleven kommer</a:t>
            </a:r>
          </a:p>
          <a:p>
            <a:r>
              <a:rPr lang="da-DK" dirty="0"/>
              <a:t>Deltagelse i relevante opgaver</a:t>
            </a:r>
          </a:p>
          <a:p>
            <a:r>
              <a:rPr lang="da-DK" dirty="0"/>
              <a:t>Har plads til forskellighed</a:t>
            </a:r>
          </a:p>
          <a:p>
            <a:r>
              <a:rPr lang="da-DK" dirty="0"/>
              <a:t>Balanceret vagtbyrde</a:t>
            </a:r>
          </a:p>
          <a:p>
            <a:r>
              <a:rPr lang="da-DK" dirty="0"/>
              <a:t>Har udviklet og bruger vejlederredskaber</a:t>
            </a:r>
          </a:p>
          <a:p>
            <a:pPr lvl="1"/>
            <a:r>
              <a:rPr lang="da-DK" dirty="0"/>
              <a:t>Både de formelle og dem praktikstedet selv bringer i spil</a:t>
            </a:r>
          </a:p>
          <a:p>
            <a:endParaRPr lang="da-DK" dirty="0"/>
          </a:p>
          <a:p>
            <a:endParaRPr lang="da-DK" dirty="0"/>
          </a:p>
        </p:txBody>
      </p:sp>
    </p:spTree>
    <p:extLst>
      <p:ext uri="{BB962C8B-B14F-4D97-AF65-F5344CB8AC3E}">
        <p14:creationId xmlns:p14="http://schemas.microsoft.com/office/powerpoint/2010/main" val="2477818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Kvalitet i vejledningen - </a:t>
            </a:r>
            <a:r>
              <a:rPr lang="da-DK" sz="3100" dirty="0"/>
              <a:t>vejlederkompetencer</a:t>
            </a:r>
            <a:endParaRPr lang="da-DK" dirty="0"/>
          </a:p>
        </p:txBody>
      </p:sp>
      <p:sp>
        <p:nvSpPr>
          <p:cNvPr id="3" name="Pladsholder til indhold 2"/>
          <p:cNvSpPr>
            <a:spLocks noGrp="1"/>
          </p:cNvSpPr>
          <p:nvPr>
            <p:ph idx="1"/>
          </p:nvPr>
        </p:nvSpPr>
        <p:spPr/>
        <p:txBody>
          <a:bodyPr>
            <a:normAutofit fontScale="55000" lnSpcReduction="20000"/>
          </a:bodyPr>
          <a:lstStyle/>
          <a:p>
            <a:r>
              <a:rPr lang="da-DK" dirty="0"/>
              <a:t>Personlige vejlederkompetencer</a:t>
            </a:r>
          </a:p>
          <a:p>
            <a:pPr lvl="1"/>
            <a:r>
              <a:rPr lang="da-DK" dirty="0"/>
              <a:t>Skelne mellem sfærerne: Privat, personlig og professionel</a:t>
            </a:r>
          </a:p>
          <a:p>
            <a:pPr lvl="1"/>
            <a:r>
              <a:rPr lang="da-DK" dirty="0"/>
              <a:t>Empati og er anerkendende</a:t>
            </a:r>
          </a:p>
          <a:p>
            <a:pPr lvl="1"/>
            <a:r>
              <a:rPr lang="da-DK" dirty="0"/>
              <a:t>Håndtering af vanskelige situationer, kulturel mangfoldighed</a:t>
            </a:r>
          </a:p>
          <a:p>
            <a:pPr lvl="1"/>
            <a:r>
              <a:rPr lang="da-DK" dirty="0"/>
              <a:t>Udstråler lyst og engagement i vejlederopgaven</a:t>
            </a:r>
          </a:p>
          <a:p>
            <a:r>
              <a:rPr lang="da-DK" dirty="0"/>
              <a:t>Faglige kompetencer (sundhedsfaglighed og EUD-faglighed)</a:t>
            </a:r>
          </a:p>
          <a:p>
            <a:pPr lvl="1"/>
            <a:r>
              <a:rPr lang="da-DK" dirty="0"/>
              <a:t>Viden om uddannelsen (prøvetid, mål, progression/niveauer, saglig i sine vurderinger)</a:t>
            </a:r>
          </a:p>
          <a:p>
            <a:pPr lvl="1"/>
            <a:r>
              <a:rPr lang="da-DK" dirty="0"/>
              <a:t>Udstråle faglig identitet og kunnen, da rollemodel</a:t>
            </a:r>
          </a:p>
          <a:p>
            <a:pPr lvl="1"/>
            <a:r>
              <a:rPr lang="da-DK" dirty="0"/>
              <a:t>Solid faglig ballast inden for uddannelsens kompetenceområder</a:t>
            </a:r>
          </a:p>
          <a:p>
            <a:pPr lvl="1"/>
            <a:r>
              <a:rPr lang="da-DK" dirty="0"/>
              <a:t>Stille balancerede krav i forhold til målopfyldelse</a:t>
            </a:r>
          </a:p>
          <a:p>
            <a:r>
              <a:rPr lang="da-DK" dirty="0"/>
              <a:t>Lærings-/pædagogiske/vejlednings kompetencer</a:t>
            </a:r>
          </a:p>
          <a:p>
            <a:pPr lvl="1"/>
            <a:r>
              <a:rPr lang="da-DK" dirty="0"/>
              <a:t>Indsigt i læringsværktøjer og kan bruge dem</a:t>
            </a:r>
          </a:p>
          <a:p>
            <a:pPr lvl="1"/>
            <a:r>
              <a:rPr lang="da-DK" dirty="0"/>
              <a:t>Læringsforudsætninger, læringsstile og læringsmetoder</a:t>
            </a:r>
          </a:p>
          <a:p>
            <a:pPr lvl="1"/>
            <a:r>
              <a:rPr lang="da-DK" dirty="0"/>
              <a:t>To læringsarenaer (skole og praktik) der skal hænge sammen, transfer</a:t>
            </a:r>
          </a:p>
          <a:p>
            <a:pPr lvl="1"/>
            <a:r>
              <a:rPr lang="da-DK" dirty="0"/>
              <a:t>Mundtlige og skriftlige kompetencer</a:t>
            </a:r>
          </a:p>
          <a:p>
            <a:pPr lvl="1"/>
            <a:r>
              <a:rPr lang="da-DK" dirty="0"/>
              <a:t>Struktureret læringsforløb med forudsigelighed</a:t>
            </a:r>
          </a:p>
          <a:p>
            <a:pPr lvl="1"/>
            <a:r>
              <a:rPr lang="da-DK" dirty="0"/>
              <a:t>Understøtter elevens refleksionsprocesser</a:t>
            </a:r>
          </a:p>
          <a:p>
            <a:pPr lvl="1"/>
            <a:r>
              <a:rPr lang="da-DK" dirty="0"/>
              <a:t>Håndtering af samtaleteknikker</a:t>
            </a:r>
          </a:p>
        </p:txBody>
      </p:sp>
    </p:spTree>
    <p:extLst>
      <p:ext uri="{BB962C8B-B14F-4D97-AF65-F5344CB8AC3E}">
        <p14:creationId xmlns:p14="http://schemas.microsoft.com/office/powerpoint/2010/main" val="165447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12292"/>
            <a:ext cx="8229600" cy="1143000"/>
          </a:xfrm>
        </p:spPr>
        <p:txBody>
          <a:bodyPr/>
          <a:lstStyle/>
          <a:p>
            <a:r>
              <a:rPr lang="da-DK" dirty="0"/>
              <a:t>Fagidentitet</a:t>
            </a:r>
          </a:p>
        </p:txBody>
      </p:sp>
      <p:sp>
        <p:nvSpPr>
          <p:cNvPr id="3" name="Pladsholder til indhold 2"/>
          <p:cNvSpPr>
            <a:spLocks noGrp="1"/>
          </p:cNvSpPr>
          <p:nvPr>
            <p:ph idx="1"/>
          </p:nvPr>
        </p:nvSpPr>
        <p:spPr>
          <a:xfrm>
            <a:off x="457200" y="1196752"/>
            <a:ext cx="8229600" cy="4929411"/>
          </a:xfrm>
        </p:spPr>
        <p:txBody>
          <a:bodyPr>
            <a:normAutofit fontScale="92500"/>
          </a:bodyPr>
          <a:lstStyle/>
          <a:p>
            <a:r>
              <a:rPr lang="da-DK" dirty="0"/>
              <a:t>Hvad er fagidentitet?</a:t>
            </a:r>
          </a:p>
          <a:p>
            <a:endParaRPr lang="da-DK" dirty="0"/>
          </a:p>
          <a:p>
            <a:r>
              <a:rPr lang="da-DK" altLang="da-DK" dirty="0"/>
              <a:t>Fagidentitet indebærer en klar forestilling om hvad </a:t>
            </a:r>
            <a:r>
              <a:rPr lang="da-DK" altLang="da-DK" b="1" dirty="0"/>
              <a:t>fagets kerne </a:t>
            </a:r>
            <a:r>
              <a:rPr lang="da-DK" altLang="da-DK" dirty="0"/>
              <a:t>er.</a:t>
            </a:r>
          </a:p>
          <a:p>
            <a:endParaRPr lang="da-DK" dirty="0"/>
          </a:p>
          <a:p>
            <a:r>
              <a:rPr lang="da-DK" dirty="0"/>
              <a:t>Praktikvejlederen skal have en klar forestilling om faget, for at kunne ‘videregive’ dette til eleven.</a:t>
            </a:r>
          </a:p>
          <a:p>
            <a:endParaRPr lang="da-DK" dirty="0"/>
          </a:p>
          <a:p>
            <a:r>
              <a:rPr lang="da-DK" dirty="0"/>
              <a:t>Men hvad er fagets kerne?</a:t>
            </a:r>
          </a:p>
        </p:txBody>
      </p:sp>
      <p:pic>
        <p:nvPicPr>
          <p:cNvPr id="4" name="Billede 3"/>
          <p:cNvPicPr>
            <a:picLocks noChangeAspect="1"/>
          </p:cNvPicPr>
          <p:nvPr/>
        </p:nvPicPr>
        <p:blipFill>
          <a:blip r:embed="rId3"/>
          <a:stretch>
            <a:fillRect/>
          </a:stretch>
        </p:blipFill>
        <p:spPr>
          <a:xfrm>
            <a:off x="7052930" y="212292"/>
            <a:ext cx="1633870" cy="1859441"/>
          </a:xfrm>
          <a:prstGeom prst="rect">
            <a:avLst/>
          </a:prstGeom>
        </p:spPr>
      </p:pic>
    </p:spTree>
    <p:extLst>
      <p:ext uri="{BB962C8B-B14F-4D97-AF65-F5344CB8AC3E}">
        <p14:creationId xmlns:p14="http://schemas.microsoft.com/office/powerpoint/2010/main" val="2059175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Pladsholder til diasnummer 4"/>
          <p:cNvSpPr>
            <a:spLocks noGrp="1"/>
          </p:cNvSpPr>
          <p:nvPr>
            <p:ph type="sldNum"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3E62C9-DEF0-4720-BF9A-0329D9361CE8}" type="slidenum">
              <a:rPr lang="da-DK" altLang="da-DK"/>
              <a:pPr eaLnBrk="1" hangingPunct="1"/>
              <a:t>4</a:t>
            </a:fld>
            <a:endParaRPr lang="da-DK" altLang="da-DK"/>
          </a:p>
        </p:txBody>
      </p:sp>
      <p:sp>
        <p:nvSpPr>
          <p:cNvPr id="8196" name="Rectangle 2"/>
          <p:cNvSpPr>
            <a:spLocks noGrp="1" noChangeArrowheads="1"/>
          </p:cNvSpPr>
          <p:nvPr>
            <p:ph type="title"/>
          </p:nvPr>
        </p:nvSpPr>
        <p:spPr/>
        <p:txBody>
          <a:bodyPr/>
          <a:lstStyle/>
          <a:p>
            <a:pPr eaLnBrk="1" hangingPunct="1"/>
            <a:r>
              <a:rPr lang="da-DK" altLang="da-DK" dirty="0"/>
              <a:t>(Relations-) Fagets kerne</a:t>
            </a:r>
          </a:p>
        </p:txBody>
      </p:sp>
      <p:sp>
        <p:nvSpPr>
          <p:cNvPr id="8197" name="Rectangle 3"/>
          <p:cNvSpPr>
            <a:spLocks noGrp="1" noChangeArrowheads="1"/>
          </p:cNvSpPr>
          <p:nvPr>
            <p:ph type="body" idx="1"/>
          </p:nvPr>
        </p:nvSpPr>
        <p:spPr>
          <a:xfrm>
            <a:off x="457200" y="1600200"/>
            <a:ext cx="6707088" cy="4525963"/>
          </a:xfrm>
        </p:spPr>
        <p:txBody>
          <a:bodyPr/>
          <a:lstStyle/>
          <a:p>
            <a:pPr marL="0" indent="0" eaLnBrk="1" hangingPunct="1">
              <a:buNone/>
            </a:pPr>
            <a:endParaRPr lang="da-DK" altLang="da-DK" dirty="0"/>
          </a:p>
          <a:p>
            <a:pPr eaLnBrk="1" hangingPunct="1"/>
            <a:r>
              <a:rPr lang="da-DK" altLang="da-DK" dirty="0"/>
              <a:t>Indgå i relation til et andet menneske</a:t>
            </a:r>
          </a:p>
          <a:p>
            <a:pPr eaLnBrk="1" hangingPunct="1"/>
            <a:r>
              <a:rPr lang="da-DK" altLang="da-DK" dirty="0"/>
              <a:t>Udvise </a:t>
            </a:r>
            <a:r>
              <a:rPr lang="da-DK" altLang="da-DK" b="1" dirty="0">
                <a:solidFill>
                  <a:srgbClr val="C00000"/>
                </a:solidFill>
              </a:rPr>
              <a:t>empati</a:t>
            </a:r>
          </a:p>
          <a:p>
            <a:pPr eaLnBrk="1" hangingPunct="1"/>
            <a:r>
              <a:rPr lang="da-DK" altLang="da-DK" dirty="0"/>
              <a:t>Yde </a:t>
            </a:r>
            <a:r>
              <a:rPr lang="da-DK" altLang="da-DK" b="1" dirty="0">
                <a:solidFill>
                  <a:srgbClr val="C00000"/>
                </a:solidFill>
              </a:rPr>
              <a:t>omsorg</a:t>
            </a:r>
            <a:r>
              <a:rPr lang="da-DK" altLang="da-DK" dirty="0"/>
              <a:t> og pleje</a:t>
            </a:r>
          </a:p>
          <a:p>
            <a:pPr eaLnBrk="1" hangingPunct="1"/>
            <a:endParaRPr lang="da-DK" altLang="da-DK" dirty="0"/>
          </a:p>
          <a:p>
            <a:pPr eaLnBrk="1" hangingPunct="1"/>
            <a:r>
              <a:rPr lang="da-DK" altLang="da-DK" dirty="0"/>
              <a:t>Vide hvordan og hvorfor </a:t>
            </a:r>
          </a:p>
          <a:p>
            <a:pPr eaLnBrk="1" hangingPunct="1"/>
            <a:r>
              <a:rPr lang="da-DK" altLang="da-DK" dirty="0"/>
              <a:t>Gøre det rigtige</a:t>
            </a:r>
          </a:p>
          <a:p>
            <a:pPr eaLnBrk="1" hangingPunct="1"/>
            <a:endParaRPr lang="da-DK" altLang="da-DK" dirty="0"/>
          </a:p>
          <a:p>
            <a:pPr lvl="1" eaLnBrk="1" hangingPunct="1"/>
            <a:endParaRPr lang="da-DK" altLang="da-DK" dirty="0"/>
          </a:p>
        </p:txBody>
      </p:sp>
      <p:pic>
        <p:nvPicPr>
          <p:cNvPr id="8198" name="Picture 4" descr="MC90031211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04775"/>
            <a:ext cx="969962"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lede 3"/>
          <p:cNvPicPr>
            <a:picLocks noChangeAspect="1"/>
          </p:cNvPicPr>
          <p:nvPr/>
        </p:nvPicPr>
        <p:blipFill>
          <a:blip r:embed="rId4"/>
          <a:stretch>
            <a:fillRect/>
          </a:stretch>
        </p:blipFill>
        <p:spPr>
          <a:xfrm>
            <a:off x="5326298" y="4509120"/>
            <a:ext cx="1493696" cy="1008112"/>
          </a:xfrm>
          <a:prstGeom prst="rect">
            <a:avLst/>
          </a:prstGeom>
        </p:spPr>
      </p:pic>
      <p:pic>
        <p:nvPicPr>
          <p:cNvPr id="6" name="Billede 5"/>
          <p:cNvPicPr>
            <a:picLocks noChangeAspect="1"/>
          </p:cNvPicPr>
          <p:nvPr/>
        </p:nvPicPr>
        <p:blipFill>
          <a:blip r:embed="rId5"/>
          <a:stretch>
            <a:fillRect/>
          </a:stretch>
        </p:blipFill>
        <p:spPr>
          <a:xfrm>
            <a:off x="7262954" y="2384946"/>
            <a:ext cx="938865" cy="1444877"/>
          </a:xfrm>
          <a:prstGeom prst="rect">
            <a:avLst/>
          </a:prstGeom>
        </p:spPr>
      </p:pic>
      <p:pic>
        <p:nvPicPr>
          <p:cNvPr id="7" name="Billede 6"/>
          <p:cNvPicPr>
            <a:picLocks noChangeAspect="1"/>
          </p:cNvPicPr>
          <p:nvPr/>
        </p:nvPicPr>
        <p:blipFill>
          <a:blip r:embed="rId6"/>
          <a:stretch>
            <a:fillRect/>
          </a:stretch>
        </p:blipFill>
        <p:spPr>
          <a:xfrm>
            <a:off x="7380312" y="5013176"/>
            <a:ext cx="1085182" cy="1133954"/>
          </a:xfrm>
          <a:prstGeom prst="rect">
            <a:avLst/>
          </a:prstGeom>
        </p:spPr>
      </p:pic>
    </p:spTree>
    <p:extLst>
      <p:ext uri="{BB962C8B-B14F-4D97-AF65-F5344CB8AC3E}">
        <p14:creationId xmlns:p14="http://schemas.microsoft.com/office/powerpoint/2010/main" val="4126964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Pladsholder til diasnummer 3"/>
          <p:cNvSpPr>
            <a:spLocks noGrp="1"/>
          </p:cNvSpPr>
          <p:nvPr>
            <p:ph type="sldNum"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E8304B-45D7-44D7-A528-A907C9B5AD1A}" type="slidenum">
              <a:rPr lang="da-DK" altLang="da-DK"/>
              <a:pPr eaLnBrk="1" hangingPunct="1"/>
              <a:t>5</a:t>
            </a:fld>
            <a:endParaRPr lang="da-DK" altLang="da-DK"/>
          </a:p>
        </p:txBody>
      </p:sp>
      <p:sp>
        <p:nvSpPr>
          <p:cNvPr id="5124" name="Rectangle 2"/>
          <p:cNvSpPr>
            <a:spLocks noGrp="1" noChangeArrowheads="1"/>
          </p:cNvSpPr>
          <p:nvPr>
            <p:ph type="title"/>
          </p:nvPr>
        </p:nvSpPr>
        <p:spPr/>
        <p:txBody>
          <a:bodyPr/>
          <a:lstStyle/>
          <a:p>
            <a:pPr eaLnBrk="1" hangingPunct="1"/>
            <a:r>
              <a:rPr lang="da-DK" altLang="da-DK"/>
              <a:t>Hvor sidder faget? – De 3 H’er</a:t>
            </a:r>
          </a:p>
        </p:txBody>
      </p:sp>
      <p:pic>
        <p:nvPicPr>
          <p:cNvPr id="5125" name="Picture 9" descr="33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557338"/>
            <a:ext cx="2825750" cy="47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descr="MC90042356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375" y="3224213"/>
            <a:ext cx="3063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0"/>
          <p:cNvSpPr>
            <a:spLocks noChangeShapeType="1"/>
          </p:cNvSpPr>
          <p:nvPr/>
        </p:nvSpPr>
        <p:spPr bwMode="auto">
          <a:xfrm flipV="1">
            <a:off x="4572000" y="2276475"/>
            <a:ext cx="1295400" cy="288925"/>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5128" name="Line 11"/>
          <p:cNvSpPr>
            <a:spLocks noChangeShapeType="1"/>
          </p:cNvSpPr>
          <p:nvPr/>
        </p:nvSpPr>
        <p:spPr bwMode="auto">
          <a:xfrm flipV="1">
            <a:off x="4067175" y="2997200"/>
            <a:ext cx="1727200" cy="4318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5129" name="Line 12"/>
          <p:cNvSpPr>
            <a:spLocks noChangeShapeType="1"/>
          </p:cNvSpPr>
          <p:nvPr/>
        </p:nvSpPr>
        <p:spPr bwMode="auto">
          <a:xfrm flipV="1">
            <a:off x="4716463" y="4076700"/>
            <a:ext cx="1150937" cy="288925"/>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5130" name="Text Box 13"/>
          <p:cNvSpPr txBox="1">
            <a:spLocks noChangeArrowheads="1"/>
          </p:cNvSpPr>
          <p:nvPr/>
        </p:nvSpPr>
        <p:spPr bwMode="auto">
          <a:xfrm>
            <a:off x="6000750" y="1989138"/>
            <a:ext cx="2027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b="1">
                <a:solidFill>
                  <a:srgbClr val="CC0000"/>
                </a:solidFill>
                <a:latin typeface="Tahoma" panose="020B0604030504040204" pitchFamily="34" charset="0"/>
              </a:rPr>
              <a:t>Hjernen</a:t>
            </a:r>
            <a:r>
              <a:rPr lang="da-DK" altLang="da-DK">
                <a:latin typeface="Tahoma" panose="020B0604030504040204" pitchFamily="34" charset="0"/>
              </a:rPr>
              <a:t>: Tænke, reflektere - </a:t>
            </a:r>
            <a:r>
              <a:rPr lang="da-DK" altLang="da-DK">
                <a:solidFill>
                  <a:srgbClr val="3333CC"/>
                </a:solidFill>
                <a:latin typeface="Tahoma" panose="020B0604030504040204" pitchFamily="34" charset="0"/>
              </a:rPr>
              <a:t>viden</a:t>
            </a:r>
          </a:p>
        </p:txBody>
      </p:sp>
      <p:sp>
        <p:nvSpPr>
          <p:cNvPr id="5131" name="Text Box 14"/>
          <p:cNvSpPr txBox="1">
            <a:spLocks noChangeArrowheads="1"/>
          </p:cNvSpPr>
          <p:nvPr/>
        </p:nvSpPr>
        <p:spPr bwMode="auto">
          <a:xfrm>
            <a:off x="5995988" y="2781300"/>
            <a:ext cx="2679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b="1">
                <a:solidFill>
                  <a:srgbClr val="CC0000"/>
                </a:solidFill>
                <a:latin typeface="Tahoma" panose="020B0604030504040204" pitchFamily="34" charset="0"/>
              </a:rPr>
              <a:t>Hjertet</a:t>
            </a:r>
            <a:r>
              <a:rPr lang="da-DK" altLang="da-DK">
                <a:latin typeface="Tahoma" panose="020B0604030504040204" pitchFamily="34" charset="0"/>
              </a:rPr>
              <a:t>: Empati, drage omsorg - </a:t>
            </a:r>
            <a:r>
              <a:rPr lang="da-DK" altLang="da-DK">
                <a:solidFill>
                  <a:srgbClr val="3333CC"/>
                </a:solidFill>
                <a:latin typeface="Tahoma" panose="020B0604030504040204" pitchFamily="34" charset="0"/>
              </a:rPr>
              <a:t>holdning</a:t>
            </a:r>
          </a:p>
        </p:txBody>
      </p:sp>
      <p:sp>
        <p:nvSpPr>
          <p:cNvPr id="5132" name="Text Box 15"/>
          <p:cNvSpPr txBox="1">
            <a:spLocks noChangeArrowheads="1"/>
          </p:cNvSpPr>
          <p:nvPr/>
        </p:nvSpPr>
        <p:spPr bwMode="auto">
          <a:xfrm>
            <a:off x="6011863" y="3860800"/>
            <a:ext cx="2663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b="1">
                <a:solidFill>
                  <a:srgbClr val="CC0000"/>
                </a:solidFill>
                <a:latin typeface="Tahoma" panose="020B0604030504040204" pitchFamily="34" charset="0"/>
              </a:rPr>
              <a:t>Hænderne</a:t>
            </a:r>
            <a:r>
              <a:rPr lang="da-DK" altLang="da-DK">
                <a:latin typeface="Tahoma" panose="020B0604030504040204" pitchFamily="34" charset="0"/>
              </a:rPr>
              <a:t>: Gøre (det rigtige) - </a:t>
            </a:r>
            <a:r>
              <a:rPr lang="da-DK" altLang="da-DK">
                <a:solidFill>
                  <a:srgbClr val="3333CC"/>
                </a:solidFill>
                <a:latin typeface="Tahoma" panose="020B0604030504040204" pitchFamily="34" charset="0"/>
              </a:rPr>
              <a:t>handlinger</a:t>
            </a:r>
          </a:p>
        </p:txBody>
      </p:sp>
      <p:sp>
        <p:nvSpPr>
          <p:cNvPr id="5133" name="AutoShape 16"/>
          <p:cNvSpPr>
            <a:spLocks/>
          </p:cNvSpPr>
          <p:nvPr/>
        </p:nvSpPr>
        <p:spPr bwMode="auto">
          <a:xfrm rot="-5400000">
            <a:off x="6999288" y="4098925"/>
            <a:ext cx="215900" cy="1612900"/>
          </a:xfrm>
          <a:prstGeom prst="leftBrace">
            <a:avLst>
              <a:gd name="adj1" fmla="val 62255"/>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a-DK" altLang="da-DK"/>
          </a:p>
        </p:txBody>
      </p:sp>
      <p:sp>
        <p:nvSpPr>
          <p:cNvPr id="5134" name="Text Box 17"/>
          <p:cNvSpPr txBox="1">
            <a:spLocks noChangeArrowheads="1"/>
          </p:cNvSpPr>
          <p:nvPr/>
        </p:nvSpPr>
        <p:spPr bwMode="auto">
          <a:xfrm>
            <a:off x="6372225" y="5300663"/>
            <a:ext cx="172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b="1">
                <a:latin typeface="Tahoma" panose="020B0604030504040204" pitchFamily="34" charset="0"/>
              </a:rPr>
              <a:t>KOMPETENT</a:t>
            </a:r>
          </a:p>
        </p:txBody>
      </p:sp>
    </p:spTree>
    <p:extLst>
      <p:ext uri="{BB962C8B-B14F-4D97-AF65-F5344CB8AC3E}">
        <p14:creationId xmlns:p14="http://schemas.microsoft.com/office/powerpoint/2010/main" val="669862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Pladsholder til diasnummer 4"/>
          <p:cNvSpPr>
            <a:spLocks noGrp="1"/>
          </p:cNvSpPr>
          <p:nvPr>
            <p:ph type="sldNum" sz="quarter" idx="11"/>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A1CEB3-8893-48FE-8200-F7941C50A7E7}" type="slidenum">
              <a:rPr lang="da-DK" altLang="da-DK"/>
              <a:pPr eaLnBrk="1" hangingPunct="1"/>
              <a:t>6</a:t>
            </a:fld>
            <a:endParaRPr lang="da-DK" altLang="da-DK"/>
          </a:p>
        </p:txBody>
      </p:sp>
      <p:sp>
        <p:nvSpPr>
          <p:cNvPr id="7172" name="Rectangle 2"/>
          <p:cNvSpPr>
            <a:spLocks noGrp="1" noChangeArrowheads="1"/>
          </p:cNvSpPr>
          <p:nvPr>
            <p:ph type="title"/>
          </p:nvPr>
        </p:nvSpPr>
        <p:spPr>
          <a:xfrm>
            <a:off x="457200" y="222683"/>
            <a:ext cx="8229600" cy="1143000"/>
          </a:xfrm>
        </p:spPr>
        <p:txBody>
          <a:bodyPr/>
          <a:lstStyle/>
          <a:p>
            <a:pPr eaLnBrk="1" hangingPunct="1"/>
            <a:r>
              <a:rPr lang="da-DK" altLang="da-DK" dirty="0"/>
              <a:t>Fag har en historie</a:t>
            </a:r>
          </a:p>
        </p:txBody>
      </p:sp>
      <p:sp>
        <p:nvSpPr>
          <p:cNvPr id="7173" name="Rectangle 3"/>
          <p:cNvSpPr>
            <a:spLocks noGrp="1" noChangeArrowheads="1"/>
          </p:cNvSpPr>
          <p:nvPr>
            <p:ph type="body" idx="1"/>
          </p:nvPr>
        </p:nvSpPr>
        <p:spPr/>
        <p:txBody>
          <a:bodyPr>
            <a:normAutofit lnSpcReduction="10000"/>
          </a:bodyPr>
          <a:lstStyle/>
          <a:p>
            <a:r>
              <a:rPr lang="da-DK" altLang="da-DK" dirty="0"/>
              <a:t>Fagets centrale aspekter - kernen</a:t>
            </a:r>
          </a:p>
          <a:p>
            <a:pPr lvl="1" eaLnBrk="1" hangingPunct="1"/>
            <a:r>
              <a:rPr lang="da-DK" altLang="da-DK" dirty="0"/>
              <a:t>Grundlaget er at drage </a:t>
            </a:r>
            <a:r>
              <a:rPr lang="da-DK" altLang="da-DK" b="1" dirty="0">
                <a:solidFill>
                  <a:srgbClr val="C00000"/>
                </a:solidFill>
              </a:rPr>
              <a:t>omsorg</a:t>
            </a:r>
            <a:r>
              <a:rPr lang="da-DK" altLang="da-DK" dirty="0"/>
              <a:t> for andre mennesker</a:t>
            </a:r>
          </a:p>
          <a:p>
            <a:pPr lvl="1" eaLnBrk="1" hangingPunct="1"/>
            <a:r>
              <a:rPr lang="da-DK" altLang="da-DK" dirty="0"/>
              <a:t>Udvise </a:t>
            </a:r>
            <a:r>
              <a:rPr lang="da-DK" altLang="da-DK" b="1" dirty="0">
                <a:solidFill>
                  <a:srgbClr val="C00000"/>
                </a:solidFill>
              </a:rPr>
              <a:t>empati</a:t>
            </a:r>
          </a:p>
          <a:p>
            <a:pPr lvl="1" eaLnBrk="1" hangingPunct="1"/>
            <a:endParaRPr lang="da-DK" altLang="da-DK" dirty="0"/>
          </a:p>
          <a:p>
            <a:pPr lvl="1" eaLnBrk="1" hangingPunct="1"/>
            <a:endParaRPr lang="da-DK" altLang="da-DK" dirty="0"/>
          </a:p>
          <a:p>
            <a:r>
              <a:rPr lang="da-DK" altLang="da-DK" dirty="0"/>
              <a:t>At vide hvordan, hvorfor og at gøre det rigtige, har udviklet sig over tid</a:t>
            </a:r>
          </a:p>
          <a:p>
            <a:r>
              <a:rPr lang="da-DK" altLang="da-DK" dirty="0"/>
              <a:t>Derfor har profilerne har ændret sig over tid</a:t>
            </a:r>
          </a:p>
          <a:p>
            <a:pPr lvl="1" eaLnBrk="1" hangingPunct="1"/>
            <a:endParaRPr lang="da-DK" altLang="da-DK" dirty="0"/>
          </a:p>
          <a:p>
            <a:pPr lvl="1" eaLnBrk="1" hangingPunct="1"/>
            <a:endParaRPr lang="da-DK" altLang="da-DK" dirty="0"/>
          </a:p>
        </p:txBody>
      </p:sp>
      <p:pic>
        <p:nvPicPr>
          <p:cNvPr id="7174" name="Picture 7" descr="florence_nightinga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636912"/>
            <a:ext cx="1340005" cy="171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1" descr="Den%2Bbanhjertige%2Bsamritan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2636912"/>
            <a:ext cx="1307864" cy="169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614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274638"/>
            <a:ext cx="8229600" cy="760080"/>
          </a:xfrm>
          <a:ln>
            <a:noFill/>
          </a:ln>
        </p:spPr>
        <p:txBody>
          <a:bodyPr>
            <a:noAutofit/>
          </a:bodyPr>
          <a:lstStyle/>
          <a:p>
            <a:pPr algn="ctr"/>
            <a:r>
              <a:rPr lang="da-DK" sz="2000" dirty="0"/>
              <a:t>Historisk udvikling af social- og sundhedsuddannelsen i korte træk</a:t>
            </a:r>
          </a:p>
        </p:txBody>
      </p:sp>
      <p:cxnSp>
        <p:nvCxnSpPr>
          <p:cNvPr id="6" name="Lige pilforbindelse 5"/>
          <p:cNvCxnSpPr/>
          <p:nvPr/>
        </p:nvCxnSpPr>
        <p:spPr>
          <a:xfrm flipV="1">
            <a:off x="628650" y="2966408"/>
            <a:ext cx="7453223" cy="25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kstfelt 6"/>
          <p:cNvSpPr txBox="1"/>
          <p:nvPr/>
        </p:nvSpPr>
        <p:spPr>
          <a:xfrm>
            <a:off x="575814" y="2636447"/>
            <a:ext cx="569344" cy="300082"/>
          </a:xfrm>
          <a:prstGeom prst="rect">
            <a:avLst/>
          </a:prstGeom>
          <a:noFill/>
        </p:spPr>
        <p:txBody>
          <a:bodyPr wrap="square" rtlCol="0">
            <a:spAutoFit/>
          </a:bodyPr>
          <a:lstStyle/>
          <a:p>
            <a:r>
              <a:rPr lang="da-DK" sz="1350" dirty="0"/>
              <a:t>1991</a:t>
            </a:r>
          </a:p>
        </p:txBody>
      </p:sp>
      <p:sp>
        <p:nvSpPr>
          <p:cNvPr id="8" name="Tekstfelt 7"/>
          <p:cNvSpPr txBox="1"/>
          <p:nvPr/>
        </p:nvSpPr>
        <p:spPr>
          <a:xfrm>
            <a:off x="1319841" y="2636447"/>
            <a:ext cx="744029" cy="300082"/>
          </a:xfrm>
          <a:prstGeom prst="rect">
            <a:avLst/>
          </a:prstGeom>
          <a:noFill/>
        </p:spPr>
        <p:txBody>
          <a:bodyPr wrap="square" rtlCol="0">
            <a:spAutoFit/>
          </a:bodyPr>
          <a:lstStyle/>
          <a:p>
            <a:r>
              <a:rPr lang="da-DK" sz="1350" dirty="0"/>
              <a:t>1994</a:t>
            </a:r>
          </a:p>
        </p:txBody>
      </p:sp>
      <p:sp>
        <p:nvSpPr>
          <p:cNvPr id="9" name="Tekstfelt 8"/>
          <p:cNvSpPr txBox="1"/>
          <p:nvPr/>
        </p:nvSpPr>
        <p:spPr>
          <a:xfrm>
            <a:off x="2710851" y="2636447"/>
            <a:ext cx="931653" cy="300082"/>
          </a:xfrm>
          <a:prstGeom prst="rect">
            <a:avLst/>
          </a:prstGeom>
          <a:noFill/>
        </p:spPr>
        <p:txBody>
          <a:bodyPr wrap="square" rtlCol="0">
            <a:spAutoFit/>
          </a:bodyPr>
          <a:lstStyle/>
          <a:p>
            <a:r>
              <a:rPr lang="da-DK" sz="1350" dirty="0"/>
              <a:t>2002</a:t>
            </a:r>
          </a:p>
        </p:txBody>
      </p:sp>
      <p:sp>
        <p:nvSpPr>
          <p:cNvPr id="10" name="Tekstfelt 9"/>
          <p:cNvSpPr txBox="1"/>
          <p:nvPr/>
        </p:nvSpPr>
        <p:spPr>
          <a:xfrm>
            <a:off x="3543301" y="2636447"/>
            <a:ext cx="782847" cy="300082"/>
          </a:xfrm>
          <a:prstGeom prst="rect">
            <a:avLst/>
          </a:prstGeom>
          <a:noFill/>
        </p:spPr>
        <p:txBody>
          <a:bodyPr wrap="square" rtlCol="0">
            <a:spAutoFit/>
          </a:bodyPr>
          <a:lstStyle/>
          <a:p>
            <a:r>
              <a:rPr lang="da-DK" sz="1350" dirty="0"/>
              <a:t>2008</a:t>
            </a:r>
          </a:p>
        </p:txBody>
      </p:sp>
      <p:sp>
        <p:nvSpPr>
          <p:cNvPr id="11" name="Tekstfelt 10"/>
          <p:cNvSpPr txBox="1"/>
          <p:nvPr/>
        </p:nvSpPr>
        <p:spPr>
          <a:xfrm>
            <a:off x="5078802" y="2636447"/>
            <a:ext cx="679330" cy="300082"/>
          </a:xfrm>
          <a:prstGeom prst="rect">
            <a:avLst/>
          </a:prstGeom>
          <a:noFill/>
        </p:spPr>
        <p:txBody>
          <a:bodyPr wrap="square" rtlCol="0">
            <a:spAutoFit/>
          </a:bodyPr>
          <a:lstStyle/>
          <a:p>
            <a:r>
              <a:rPr lang="da-DK" sz="1350" dirty="0"/>
              <a:t>2013</a:t>
            </a:r>
          </a:p>
        </p:txBody>
      </p:sp>
      <p:sp>
        <p:nvSpPr>
          <p:cNvPr id="12" name="Tekstfelt 11"/>
          <p:cNvSpPr txBox="1"/>
          <p:nvPr/>
        </p:nvSpPr>
        <p:spPr>
          <a:xfrm>
            <a:off x="6016924" y="2636447"/>
            <a:ext cx="802257" cy="300082"/>
          </a:xfrm>
          <a:prstGeom prst="rect">
            <a:avLst/>
          </a:prstGeom>
          <a:noFill/>
        </p:spPr>
        <p:txBody>
          <a:bodyPr wrap="square" rtlCol="0">
            <a:spAutoFit/>
          </a:bodyPr>
          <a:lstStyle/>
          <a:p>
            <a:r>
              <a:rPr lang="da-DK" sz="1350" dirty="0"/>
              <a:t>2015</a:t>
            </a:r>
          </a:p>
        </p:txBody>
      </p:sp>
      <p:sp>
        <p:nvSpPr>
          <p:cNvPr id="13" name="Tekstfelt 12"/>
          <p:cNvSpPr txBox="1"/>
          <p:nvPr/>
        </p:nvSpPr>
        <p:spPr>
          <a:xfrm>
            <a:off x="7077973" y="2636447"/>
            <a:ext cx="796865" cy="300082"/>
          </a:xfrm>
          <a:prstGeom prst="rect">
            <a:avLst/>
          </a:prstGeom>
          <a:noFill/>
        </p:spPr>
        <p:txBody>
          <a:bodyPr wrap="square" rtlCol="0">
            <a:spAutoFit/>
          </a:bodyPr>
          <a:lstStyle/>
          <a:p>
            <a:r>
              <a:rPr lang="da-DK" sz="1350" dirty="0"/>
              <a:t> 2017</a:t>
            </a:r>
          </a:p>
        </p:txBody>
      </p:sp>
      <p:sp>
        <p:nvSpPr>
          <p:cNvPr id="14" name="Rektangel 13"/>
          <p:cNvSpPr/>
          <p:nvPr/>
        </p:nvSpPr>
        <p:spPr>
          <a:xfrm>
            <a:off x="278202" y="3301192"/>
            <a:ext cx="1242204" cy="62274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350" dirty="0">
                <a:solidFill>
                  <a:schemeClr val="tx1"/>
                </a:solidFill>
              </a:rPr>
              <a:t>SOSU-uddannelserne fødes</a:t>
            </a:r>
          </a:p>
        </p:txBody>
      </p:sp>
      <p:sp>
        <p:nvSpPr>
          <p:cNvPr id="15" name="Rektangel 14"/>
          <p:cNvSpPr/>
          <p:nvPr/>
        </p:nvSpPr>
        <p:spPr>
          <a:xfrm>
            <a:off x="964002" y="4535279"/>
            <a:ext cx="1326311" cy="6502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350" dirty="0">
                <a:solidFill>
                  <a:schemeClr val="tx1"/>
                </a:solidFill>
              </a:rPr>
              <a:t>Opskolings-uddannelserne etableres</a:t>
            </a:r>
          </a:p>
        </p:txBody>
      </p:sp>
      <p:sp>
        <p:nvSpPr>
          <p:cNvPr id="16" name="Rektangel 15"/>
          <p:cNvSpPr/>
          <p:nvPr/>
        </p:nvSpPr>
        <p:spPr>
          <a:xfrm>
            <a:off x="2216990" y="3598803"/>
            <a:ext cx="1326311" cy="65027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350" dirty="0">
                <a:solidFill>
                  <a:schemeClr val="tx1"/>
                </a:solidFill>
              </a:rPr>
              <a:t>Grundfagene indføres</a:t>
            </a:r>
          </a:p>
        </p:txBody>
      </p:sp>
      <p:sp>
        <p:nvSpPr>
          <p:cNvPr id="17" name="Rektangel 16"/>
          <p:cNvSpPr/>
          <p:nvPr/>
        </p:nvSpPr>
        <p:spPr>
          <a:xfrm>
            <a:off x="3157268" y="4403726"/>
            <a:ext cx="1669212" cy="113766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350" dirty="0">
                <a:solidFill>
                  <a:schemeClr val="tx1"/>
                </a:solidFill>
              </a:rPr>
              <a:t>SOSU-uddannelsen ligestilles med de andre erhvervsuddannelser</a:t>
            </a:r>
          </a:p>
        </p:txBody>
      </p:sp>
      <p:sp>
        <p:nvSpPr>
          <p:cNvPr id="18" name="Rektangel 17"/>
          <p:cNvSpPr/>
          <p:nvPr/>
        </p:nvSpPr>
        <p:spPr>
          <a:xfrm>
            <a:off x="4621603" y="3211566"/>
            <a:ext cx="1326311" cy="65027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350" dirty="0">
                <a:solidFill>
                  <a:schemeClr val="tx1"/>
                </a:solidFill>
              </a:rPr>
              <a:t>Revision</a:t>
            </a:r>
          </a:p>
        </p:txBody>
      </p:sp>
      <p:sp>
        <p:nvSpPr>
          <p:cNvPr id="20" name="Rektangel 19"/>
          <p:cNvSpPr/>
          <p:nvPr/>
        </p:nvSpPr>
        <p:spPr>
          <a:xfrm>
            <a:off x="5316913" y="4596153"/>
            <a:ext cx="1326311" cy="65027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350" dirty="0">
                <a:solidFill>
                  <a:schemeClr val="tx1"/>
                </a:solidFill>
              </a:rPr>
              <a:t>Ny erhvervs-uddannelses-reform</a:t>
            </a:r>
          </a:p>
        </p:txBody>
      </p:sp>
      <p:sp>
        <p:nvSpPr>
          <p:cNvPr id="21" name="Rektangel 20"/>
          <p:cNvSpPr/>
          <p:nvPr/>
        </p:nvSpPr>
        <p:spPr>
          <a:xfrm>
            <a:off x="7003571" y="3732028"/>
            <a:ext cx="1972214" cy="80729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350" dirty="0">
                <a:solidFill>
                  <a:schemeClr val="tx1"/>
                </a:solidFill>
              </a:rPr>
              <a:t>Omfattende revision og etablering af to selvstændige uddannelser</a:t>
            </a:r>
          </a:p>
        </p:txBody>
      </p:sp>
      <p:cxnSp>
        <p:nvCxnSpPr>
          <p:cNvPr id="23" name="Lige pilforbindelse 22"/>
          <p:cNvCxnSpPr>
            <a:stCxn id="7" idx="2"/>
            <a:endCxn id="14" idx="0"/>
          </p:cNvCxnSpPr>
          <p:nvPr/>
        </p:nvCxnSpPr>
        <p:spPr>
          <a:xfrm>
            <a:off x="860486" y="2936529"/>
            <a:ext cx="38818" cy="364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Lige pilforbindelse 24"/>
          <p:cNvCxnSpPr>
            <a:endCxn id="15" idx="0"/>
          </p:cNvCxnSpPr>
          <p:nvPr/>
        </p:nvCxnSpPr>
        <p:spPr>
          <a:xfrm>
            <a:off x="1595888" y="2913447"/>
            <a:ext cx="31270" cy="1621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Lige pilforbindelse 26"/>
          <p:cNvCxnSpPr>
            <a:endCxn id="16" idx="0"/>
          </p:cNvCxnSpPr>
          <p:nvPr/>
        </p:nvCxnSpPr>
        <p:spPr>
          <a:xfrm flipH="1">
            <a:off x="2880145" y="2913447"/>
            <a:ext cx="57149" cy="685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Lige pilforbindelse 29"/>
          <p:cNvCxnSpPr>
            <a:endCxn id="17" idx="0"/>
          </p:cNvCxnSpPr>
          <p:nvPr/>
        </p:nvCxnSpPr>
        <p:spPr>
          <a:xfrm>
            <a:off x="3804249" y="2862892"/>
            <a:ext cx="187625" cy="1540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Lige pilforbindelse 31"/>
          <p:cNvCxnSpPr>
            <a:endCxn id="18" idx="0"/>
          </p:cNvCxnSpPr>
          <p:nvPr/>
        </p:nvCxnSpPr>
        <p:spPr>
          <a:xfrm flipH="1">
            <a:off x="5284759" y="2913447"/>
            <a:ext cx="42054" cy="298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Lige pilforbindelse 33"/>
          <p:cNvCxnSpPr>
            <a:endCxn id="20" idx="0"/>
          </p:cNvCxnSpPr>
          <p:nvPr/>
        </p:nvCxnSpPr>
        <p:spPr>
          <a:xfrm flipH="1">
            <a:off x="5980069" y="2865028"/>
            <a:ext cx="119692" cy="1731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Lige pilforbindelse 35"/>
          <p:cNvCxnSpPr>
            <a:stCxn id="13" idx="2"/>
            <a:endCxn id="21" idx="0"/>
          </p:cNvCxnSpPr>
          <p:nvPr/>
        </p:nvCxnSpPr>
        <p:spPr>
          <a:xfrm>
            <a:off x="7476406" y="2936529"/>
            <a:ext cx="513272" cy="795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kstfelt 2"/>
          <p:cNvSpPr txBox="1"/>
          <p:nvPr/>
        </p:nvSpPr>
        <p:spPr>
          <a:xfrm>
            <a:off x="6583146" y="2643898"/>
            <a:ext cx="720080" cy="300082"/>
          </a:xfrm>
          <a:prstGeom prst="rect">
            <a:avLst/>
          </a:prstGeom>
          <a:noFill/>
        </p:spPr>
        <p:txBody>
          <a:bodyPr wrap="square" rtlCol="0">
            <a:spAutoFit/>
          </a:bodyPr>
          <a:lstStyle/>
          <a:p>
            <a:r>
              <a:rPr lang="da-DK" sz="1350" dirty="0"/>
              <a:t>2016</a:t>
            </a:r>
          </a:p>
        </p:txBody>
      </p:sp>
      <p:sp>
        <p:nvSpPr>
          <p:cNvPr id="19" name="Rektangel 18"/>
          <p:cNvSpPr/>
          <p:nvPr/>
        </p:nvSpPr>
        <p:spPr>
          <a:xfrm>
            <a:off x="6321698" y="3191559"/>
            <a:ext cx="981528" cy="38723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25 års jubilæum</a:t>
            </a:r>
          </a:p>
        </p:txBody>
      </p:sp>
      <p:cxnSp>
        <p:nvCxnSpPr>
          <p:cNvPr id="24" name="Lige pilforbindelse 23"/>
          <p:cNvCxnSpPr>
            <a:endCxn id="19" idx="0"/>
          </p:cNvCxnSpPr>
          <p:nvPr/>
        </p:nvCxnSpPr>
        <p:spPr>
          <a:xfrm flipH="1">
            <a:off x="6812462" y="2913447"/>
            <a:ext cx="6719" cy="27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939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a:stretch>
            <a:fillRect/>
          </a:stretch>
        </p:blipFill>
        <p:spPr>
          <a:xfrm>
            <a:off x="2123728" y="260648"/>
            <a:ext cx="4699013" cy="6346733"/>
          </a:xfrm>
          <a:prstGeom prst="rect">
            <a:avLst/>
          </a:prstGeom>
        </p:spPr>
      </p:pic>
      <p:sp>
        <p:nvSpPr>
          <p:cNvPr id="4" name="Tekstfelt 3"/>
          <p:cNvSpPr txBox="1"/>
          <p:nvPr/>
        </p:nvSpPr>
        <p:spPr>
          <a:xfrm>
            <a:off x="539552" y="548680"/>
            <a:ext cx="1152128" cy="646331"/>
          </a:xfrm>
          <a:prstGeom prst="rect">
            <a:avLst/>
          </a:prstGeom>
          <a:noFill/>
        </p:spPr>
        <p:txBody>
          <a:bodyPr wrap="square" rtlCol="0">
            <a:spAutoFit/>
          </a:bodyPr>
          <a:lstStyle/>
          <a:p>
            <a:r>
              <a:rPr lang="da-DK" sz="3600" dirty="0"/>
              <a:t>2016</a:t>
            </a:r>
          </a:p>
        </p:txBody>
      </p:sp>
    </p:spTree>
    <p:extLst>
      <p:ext uri="{BB962C8B-B14F-4D97-AF65-F5344CB8AC3E}">
        <p14:creationId xmlns:p14="http://schemas.microsoft.com/office/powerpoint/2010/main" val="342486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90996" y="373491"/>
            <a:ext cx="7085915" cy="648072"/>
          </a:xfrm>
          <a:ln>
            <a:noFill/>
          </a:ln>
        </p:spPr>
        <p:txBody>
          <a:bodyPr>
            <a:normAutofit fontScale="90000"/>
          </a:bodyPr>
          <a:lstStyle/>
          <a:p>
            <a:r>
              <a:rPr lang="da-DK" sz="3200" dirty="0"/>
              <a:t>Hvorfor ændre en uddannelse</a:t>
            </a:r>
            <a:r>
              <a:rPr lang="da-DK" sz="2700" dirty="0"/>
              <a:t>?</a:t>
            </a:r>
            <a:br>
              <a:rPr lang="da-DK" sz="2700" dirty="0"/>
            </a:br>
            <a:r>
              <a:rPr lang="da-DK" sz="2700" dirty="0"/>
              <a:t>At følge med udviklingen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81" y="1355252"/>
            <a:ext cx="7894637" cy="484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Lige pilforbindelse 5"/>
          <p:cNvCxnSpPr/>
          <p:nvPr/>
        </p:nvCxnSpPr>
        <p:spPr>
          <a:xfrm>
            <a:off x="3365970" y="3339585"/>
            <a:ext cx="504056" cy="43204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1" name="Lige pilforbindelse 10"/>
          <p:cNvCxnSpPr/>
          <p:nvPr/>
        </p:nvCxnSpPr>
        <p:spPr>
          <a:xfrm flipV="1">
            <a:off x="3379220" y="2348880"/>
            <a:ext cx="2704948" cy="288032"/>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3" name="Lige pilforbindelse 12"/>
          <p:cNvCxnSpPr/>
          <p:nvPr/>
        </p:nvCxnSpPr>
        <p:spPr>
          <a:xfrm flipV="1">
            <a:off x="6061164" y="2852936"/>
            <a:ext cx="311036" cy="36004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4" name="Stribet højrepil 13"/>
          <p:cNvSpPr/>
          <p:nvPr/>
        </p:nvSpPr>
        <p:spPr>
          <a:xfrm rot="5400000">
            <a:off x="6433218" y="3725466"/>
            <a:ext cx="1802755" cy="484632"/>
          </a:xfrm>
          <a:prstGeom prst="striped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6" name="Lige pilforbindelse 15"/>
          <p:cNvCxnSpPr/>
          <p:nvPr/>
        </p:nvCxnSpPr>
        <p:spPr>
          <a:xfrm flipH="1" flipV="1">
            <a:off x="2051720" y="2132856"/>
            <a:ext cx="288032"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Lige pilforbindelse 20"/>
          <p:cNvCxnSpPr/>
          <p:nvPr/>
        </p:nvCxnSpPr>
        <p:spPr>
          <a:xfrm flipH="1">
            <a:off x="1547664" y="3339585"/>
            <a:ext cx="432048" cy="8094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Lige pilforbindelse 23"/>
          <p:cNvCxnSpPr/>
          <p:nvPr/>
        </p:nvCxnSpPr>
        <p:spPr>
          <a:xfrm>
            <a:off x="2915816" y="3491985"/>
            <a:ext cx="0" cy="16652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Afrundet rektangel 11"/>
          <p:cNvSpPr/>
          <p:nvPr/>
        </p:nvSpPr>
        <p:spPr>
          <a:xfrm>
            <a:off x="3873352" y="3155256"/>
            <a:ext cx="2209244" cy="144016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solidFill>
                  <a:schemeClr val="tx1"/>
                </a:solidFill>
              </a:rPr>
              <a:t>Krav til fremtidens medarbejdere i kommuner og regioner</a:t>
            </a:r>
          </a:p>
        </p:txBody>
      </p:sp>
    </p:spTree>
    <p:extLst>
      <p:ext uri="{BB962C8B-B14F-4D97-AF65-F5344CB8AC3E}">
        <p14:creationId xmlns:p14="http://schemas.microsoft.com/office/powerpoint/2010/main" val="3691651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2734</TotalTime>
  <Words>1154</Words>
  <Application>Microsoft Office PowerPoint</Application>
  <PresentationFormat>Skærmshow (4:3)</PresentationFormat>
  <Paragraphs>240</Paragraphs>
  <Slides>22</Slides>
  <Notes>18</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22</vt:i4>
      </vt:variant>
    </vt:vector>
  </HeadingPairs>
  <TitlesOfParts>
    <vt:vector size="28" baseType="lpstr">
      <vt:lpstr>Arial</vt:lpstr>
      <vt:lpstr>Calibri</vt:lpstr>
      <vt:lpstr>Tahoma</vt:lpstr>
      <vt:lpstr>Times New Roman</vt:lpstr>
      <vt:lpstr>Wingdings</vt:lpstr>
      <vt:lpstr>Kontortema</vt:lpstr>
      <vt:lpstr>PowerPoint-præsentation</vt:lpstr>
      <vt:lpstr>Jeg kommer ind på…</vt:lpstr>
      <vt:lpstr>Fagidentitet</vt:lpstr>
      <vt:lpstr>(Relations-) Fagets kerne</vt:lpstr>
      <vt:lpstr>Hvor sidder faget? – De 3 H’er</vt:lpstr>
      <vt:lpstr>Fag har en historie</vt:lpstr>
      <vt:lpstr>Historisk udvikling af social- og sundhedsuddannelsen i korte træk</vt:lpstr>
      <vt:lpstr>PowerPoint-præsentation</vt:lpstr>
      <vt:lpstr>Hvorfor ændre en uddannelse? At følge med udviklingen</vt:lpstr>
      <vt:lpstr> Et dynamisk sundhedsvæsen Hvordan ser udviklingen ud? </vt:lpstr>
      <vt:lpstr>   Demografisk udvikling  </vt:lpstr>
      <vt:lpstr>Nye social- og sundhedsuddannelser – hvorfor?</vt:lpstr>
      <vt:lpstr>Profil, social- og sundhedshjælperuddannelse</vt:lpstr>
      <vt:lpstr>Profil, social- og sundhedsassistentuddannelse</vt:lpstr>
      <vt:lpstr>Profiler og fagidentitet</vt:lpstr>
      <vt:lpstr>Praktikvejlederen som rollemodel</vt:lpstr>
      <vt:lpstr>Anerkendelse af praktikvejledningen</vt:lpstr>
      <vt:lpstr>Elever som ‘gaver’ </vt:lpstr>
      <vt:lpstr>Ekstra materiale</vt:lpstr>
      <vt:lpstr>Flere forskellige elevtyper </vt:lpstr>
      <vt:lpstr>Kvalitet i vejledningen - læringsmiljøet</vt:lpstr>
      <vt:lpstr>Kvalitet i vejledningen - vejlederkompetencer</vt:lpstr>
    </vt:vector>
  </TitlesOfParts>
  <Company>FOA - Fag og Arbejde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Stinus Fly</dc:creator>
  <cp:lastModifiedBy>hill10</cp:lastModifiedBy>
  <cp:revision>408</cp:revision>
  <cp:lastPrinted>2017-11-22T11:19:38Z</cp:lastPrinted>
  <dcterms:created xsi:type="dcterms:W3CDTF">2015-11-05T09:08:15Z</dcterms:created>
  <dcterms:modified xsi:type="dcterms:W3CDTF">2017-11-23T14:08:51Z</dcterms:modified>
</cp:coreProperties>
</file>